
<file path=[Content_Types].xml><?xml version="1.0" encoding="utf-8"?>
<Types xmlns="http://schemas.openxmlformats.org/package/2006/content-types">
  <Default Extension="xml" ContentType="application/vnd.openxmlformats-package.core-properties+xml"/>
  <Default Extension="png" ContentType="image/png"/>
  <Default Extension="svg" ContentType="image/svg+xml"/>
  <Default Extension="rels" ContentType="application/vnd.openxmlformats-package.relationship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slideMasters/slideMaster1.xml" ContentType="application/vnd.openxmlformats-officedocument.presentationml.slideMaster+xml"/>
  <Override PartName="/ppt/slideMasters/theme/theme2.xml" ContentType="application/vnd.openxmlformats-officedocument.theme+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notesMasters/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Types>
</file>

<file path=_rels/.rels>&#65279;<?xml version="1.0" encoding="utf-8"?><Relationships xmlns="http://schemas.openxmlformats.org/package/2006/relationships"><Relationship Type="http://schemas.openxmlformats.org/package/2006/relationships/metadata/core-properties" Target="/docProps/core.xml" Id="R3a37467e4a284966" /><Relationship Type="http://schemas.openxmlformats.org/officeDocument/2006/relationships/extended-properties" Target="/docProps/app.xml" Id="R02604e070a1141c3" /><Relationship Type="http://schemas.openxmlformats.org/officeDocument/2006/relationships/officeDocument" Target="/ppt/presentation.xml" Id="R13a82dd41edb4844" /></Relationships>
</file>

<file path=ppt/presentation.xml><?xml version="1.0" encoding="utf-8"?>
<p:presentation xmlns:p="http://schemas.openxmlformats.org/presentationml/2006/main">
  <p:sldMasterIdLst>
    <p:sldMasterId xmlns:r="http://schemas.openxmlformats.org/officeDocument/2006/relationships" id="2147483648" r:id="Rde16ea9b45f641ac"/>
  </p:sldMasterIdLst>
  <p:notesMasterIdLst>
    <p:notesMasterId xmlns:r="http://schemas.openxmlformats.org/officeDocument/2006/relationships" r:id="Rdcb1461c82894740"/>
  </p:notesMasterIdLst>
  <p:sldIdLst>
    <p:sldId xmlns:r="http://schemas.openxmlformats.org/officeDocument/2006/relationships" id="256" r:id="R3af45f370ad04e1e"/>
    <p:sldId xmlns:r="http://schemas.openxmlformats.org/officeDocument/2006/relationships" id="257" r:id="Rd276da2581ba4093"/>
    <p:sldId xmlns:r="http://schemas.openxmlformats.org/officeDocument/2006/relationships" id="258" r:id="R27e69b4479ce4b70"/>
    <p:sldId xmlns:r="http://schemas.openxmlformats.org/officeDocument/2006/relationships" id="259" r:id="R774630a7f6ed4901"/>
    <p:sldId xmlns:r="http://schemas.openxmlformats.org/officeDocument/2006/relationships" id="260" r:id="R26781ec9681d4677"/>
    <p:sldId xmlns:r="http://schemas.openxmlformats.org/officeDocument/2006/relationships" id="261" r:id="R382aded368a540bb"/>
    <p:sldId xmlns:r="http://schemas.openxmlformats.org/officeDocument/2006/relationships" id="262" r:id="R48ded2bf74b34c04"/>
    <p:sldId xmlns:r="http://schemas.openxmlformats.org/officeDocument/2006/relationships" id="263" r:id="Rb6f26ee375334b46"/>
    <p:sldId xmlns:r="http://schemas.openxmlformats.org/officeDocument/2006/relationships" id="264" r:id="R865300ff234f4b00"/>
    <p:sldId xmlns:r="http://schemas.openxmlformats.org/officeDocument/2006/relationships" id="265" r:id="Reba5259f72ca4d89"/>
    <p:sldId xmlns:r="http://schemas.openxmlformats.org/officeDocument/2006/relationships" id="266" r:id="R2ea73cc9f0b54b4a"/>
  </p:sldIdLst>
  <p:sldSz cx="12192000" cy="6858000"/>
  <p:notesSz cx="6858000" cy="9144000"/>
  <p:defaultTextStyle>
    <a:defPPr xmlns:a="http://schemas.openxmlformats.org/drawingml/2006/main">
      <a:defRPr lang="en-US"/>
    </a:defPPr>
    <a:lvl1pPr xmlns:a="http://schemas.openxmlformats.org/drawingml/2006/main" marL="0" indent="0" algn="l" defTabSz="914400">
      <a:defRPr sz="1800" kern="1200">
        <a:solidFill>
          <a:schemeClr val="tx1"/>
        </a:solidFill>
        <a:latin typeface="+mn-lt"/>
        <a:ea typeface="+mn-ea"/>
        <a:cs typeface="+mn-cs"/>
      </a:defRPr>
    </a:lvl1pPr>
    <a:lvl2pPr xmlns:a="http://schemas.openxmlformats.org/drawingml/2006/main" marL="457200" indent="0" algn="l" defTabSz="914400">
      <a:defRPr sz="1800" kern="1200">
        <a:solidFill>
          <a:schemeClr val="tx1"/>
        </a:solidFill>
        <a:latin typeface="+mn-lt"/>
        <a:ea typeface="+mn-ea"/>
        <a:cs typeface="+mn-cs"/>
      </a:defRPr>
    </a:lvl2pPr>
    <a:lvl3pPr xmlns:a="http://schemas.openxmlformats.org/drawingml/2006/main" marL="914400" indent="0" algn="l" defTabSz="914400">
      <a:defRPr sz="1800" kern="1200">
        <a:solidFill>
          <a:schemeClr val="tx1"/>
        </a:solidFill>
        <a:latin typeface="+mn-lt"/>
        <a:ea typeface="+mn-ea"/>
        <a:cs typeface="+mn-cs"/>
      </a:defRPr>
    </a:lvl3pPr>
    <a:lvl4pPr xmlns:a="http://schemas.openxmlformats.org/drawingml/2006/main" marL="1371600" indent="0" algn="l" defTabSz="914400">
      <a:defRPr sz="1800" kern="1200">
        <a:solidFill>
          <a:schemeClr val="tx1"/>
        </a:solidFill>
        <a:latin typeface="+mn-lt"/>
        <a:ea typeface="+mn-ea"/>
        <a:cs typeface="+mn-cs"/>
      </a:defRPr>
    </a:lvl4pPr>
    <a:lvl5pPr xmlns:a="http://schemas.openxmlformats.org/drawingml/2006/main" marL="1828800" indent="0" algn="l" defTabSz="914400">
      <a:defRPr sz="1800" kern="1200">
        <a:solidFill>
          <a:schemeClr val="tx1"/>
        </a:solidFill>
        <a:latin typeface="+mn-lt"/>
        <a:ea typeface="+mn-ea"/>
        <a:cs typeface="+mn-cs"/>
      </a:defRPr>
    </a:lvl5pPr>
    <a:lvl6pPr xmlns:a="http://schemas.openxmlformats.org/drawingml/2006/main" marL="2286000" indent="0" algn="l" defTabSz="914400">
      <a:defRPr sz="1800" kern="1200">
        <a:solidFill>
          <a:schemeClr val="tx1"/>
        </a:solidFill>
        <a:latin typeface="+mn-lt"/>
        <a:ea typeface="+mn-ea"/>
        <a:cs typeface="+mn-cs"/>
      </a:defRPr>
    </a:lvl6pPr>
    <a:lvl7pPr xmlns:a="http://schemas.openxmlformats.org/drawingml/2006/main" marL="2743200" indent="0" algn="l" defTabSz="914400">
      <a:defRPr sz="1800" kern="1200">
        <a:solidFill>
          <a:schemeClr val="tx1"/>
        </a:solidFill>
        <a:latin typeface="+mn-lt"/>
        <a:ea typeface="+mn-ea"/>
        <a:cs typeface="+mn-cs"/>
      </a:defRPr>
    </a:lvl7pPr>
    <a:lvl8pPr xmlns:a="http://schemas.openxmlformats.org/drawingml/2006/main" marL="3200400" indent="0" algn="l" defTabSz="914400">
      <a:defRPr sz="1800" kern="1200">
        <a:solidFill>
          <a:schemeClr val="tx1"/>
        </a:solidFill>
        <a:latin typeface="+mn-lt"/>
        <a:ea typeface="+mn-ea"/>
        <a:cs typeface="+mn-cs"/>
      </a:defRPr>
    </a:lvl8pPr>
    <a:lvl9pPr xmlns:a="http://schemas.openxmlformats.org/drawingml/2006/main" marL="3657600" indent="0" algn="l" defTabSz="91440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p:extLst>
    <p:ext xmlns:p14="http://schemas.microsoft.com/office/powerpoint/2010/main" uri="{E76CE94A-603C-4142-B9EB-6D1370010A27}">
      <p14:discardImageEditData val="0"/>
    </p:ext>
    <p:ext xmlns:p14="http://schemas.microsoft.com/office/powerpoint/2010/main" uri="{D31A062A-798A-4329-ABDD-BBA856620510}">
      <p14:defaultImageDpi val="32767"/>
    </p:ext>
    <p:ext xmlns:p15="http://schemas.microsoft.com/office/powerpoint/2012/main" uri="{FD5EFAAD-0ECE-453E-9831-46B23BE46B34}">
      <p15:chartTrackingRefBased val="1"/>
    </p:ext>
  </p:extLst>
</p:presentationPr>
</file>

<file path=ppt/tableStyles.xml><?xml version="1.0" encoding="utf-8"?>
<a:tblStyleLst xmlns:a="http://schemas.openxmlformats.org/drawingml/2006/main" def="{5C22544A-7EE6-4342-B048-85BDC9FD1C3A}"/>
</file>

<file path=ppt/_rels/presentation.xml.rels>&#65279;<?xml version="1.0" encoding="utf-8"?><Relationships xmlns="http://schemas.openxmlformats.org/package/2006/relationships"><Relationship Type="http://schemas.openxmlformats.org/officeDocument/2006/relationships/theme" Target="/ppt/theme/theme1.xml" Id="Rf801a40eb1794592" /><Relationship Type="http://schemas.openxmlformats.org/officeDocument/2006/relationships/slideMaster" Target="/ppt/slideMasters/slideMaster1.xml" Id="Rde16ea9b45f641ac" /><Relationship Type="http://schemas.openxmlformats.org/officeDocument/2006/relationships/notesMaster" Target="/ppt/notesMasters/notesMaster1.xml" Id="Rdcb1461c82894740" /><Relationship Type="http://schemas.openxmlformats.org/officeDocument/2006/relationships/presProps" Target="/ppt/presProps.xml" Id="Reb42474fae984b38" /><Relationship Type="http://schemas.openxmlformats.org/officeDocument/2006/relationships/tableStyles" Target="/ppt/tableStyles.xml" Id="R1e84ea2116da49fa" /><Relationship Type="http://schemas.openxmlformats.org/officeDocument/2006/relationships/slide" Target="/ppt/slides/slide1.xml" Id="R3af45f370ad04e1e" /><Relationship Type="http://schemas.openxmlformats.org/officeDocument/2006/relationships/slide" Target="/ppt/slides/slide2.xml" Id="Rd276da2581ba4093" /><Relationship Type="http://schemas.openxmlformats.org/officeDocument/2006/relationships/slide" Target="/ppt/slides/slide3.xml" Id="R27e69b4479ce4b70" /><Relationship Type="http://schemas.openxmlformats.org/officeDocument/2006/relationships/slide" Target="/ppt/slides/slide4.xml" Id="R774630a7f6ed4901" /><Relationship Type="http://schemas.openxmlformats.org/officeDocument/2006/relationships/slide" Target="/ppt/slides/slide5.xml" Id="R26781ec9681d4677" /><Relationship Type="http://schemas.openxmlformats.org/officeDocument/2006/relationships/slide" Target="/ppt/slides/slide6.xml" Id="R382aded368a540bb" /><Relationship Type="http://schemas.openxmlformats.org/officeDocument/2006/relationships/slide" Target="/ppt/slides/slide7.xml" Id="R48ded2bf74b34c04" /><Relationship Type="http://schemas.openxmlformats.org/officeDocument/2006/relationships/slide" Target="/ppt/slides/slide8.xml" Id="Rb6f26ee375334b46" /><Relationship Type="http://schemas.openxmlformats.org/officeDocument/2006/relationships/slide" Target="/ppt/slides/slide9.xml" Id="R865300ff234f4b00" /><Relationship Type="http://schemas.openxmlformats.org/officeDocument/2006/relationships/slide" Target="/ppt/slides/slide10.xml" Id="Reba5259f72ca4d89" /><Relationship Type="http://schemas.openxmlformats.org/officeDocument/2006/relationships/slide" Target="/ppt/slides/slide11.xml" Id="R2ea73cc9f0b54b4a" /></Relationships>
</file>

<file path=ppt/notesMasters/_rels/notesMaster1.xml.rels>&#65279;<?xml version="1.0" encoding="utf-8"?><Relationships xmlns="http://schemas.openxmlformats.org/package/2006/relationships"><Relationship Type="http://schemas.openxmlformats.org/officeDocument/2006/relationships/theme" Target="/ppt/notesMasters/theme/theme3.xml" Id="Rbbcfef1d55c34487" /></Relationships>
</file>

<file path=ppt/notesMasters/notesMaster1.xml><?xml version="1.0" encoding="utf-8"?>
<p:notesMaster xmlns:p="http://schemas.openxmlformats.org/presentationml/2006/main">
  <p:cSld>
    <p:bg>
      <p:bgRef idx="1001">
        <a:schemeClr xmlns:a="http://schemas.openxmlformats.org/drawingml/2006/main" val="bg1"/>
      </p:bgRef>
    </p:bg>
    <p:spTree>
      <p:nvGrpSpPr>
        <p:cNvPr id="1" name=""/>
        <p:cNvGrpSpPr/>
        <p:nvPr/>
      </p:nvGrpSpPr>
      <p:grpSpPr>
        <a:xfrm xmlns:a="http://schemas.openxmlformats.org/drawingml/2006/main"/>
      </p:grpSpPr>
      <p:sp>
        <p:nvSpPr>
          <p:cNvPr id="2" name="Header Placeholder"/>
          <p:cNvSpPr/>
          <p:nvPr>
            <p:ph type="hdr" sz="quarter"/>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3" name="Date Placeholder"/>
          <p:cNvSpPr/>
          <p:nvPr>
            <p:ph type="dt" sz="quarter" idx="1"/>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4" name="Slide Image Placeholder"/>
          <p:cNvSpPr/>
          <p:nvPr>
            <p:ph type="sldImg" idx="2"/>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5" name="Notes Placeholder"/>
          <p:cNvSpPr/>
          <p:nvPr>
            <p:ph type="body" sz="quarter" idx="3"/>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6" name="Footer Placeholder"/>
          <p:cNvSpPr/>
          <p:nvPr>
            <p:ph type="ftr" sz="quarter" idx="4"/>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7" name="Slide Number Placeholder"/>
          <p:cNvSpPr/>
          <p:nvPr>
            <p:ph type="sldNum" sz="quarter" idx="5"/>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Tree>
  </p:cSld>
  <p:clrMap bg1="lt1" tx1="dk1" bg2="lt2" tx2="dk2" accent1="accent1" accent2="accent2" accent3="accent3" accent4="accent4" accent5="accent5" accent6="accent6" hlink="hlink" folHlink="folHlink"/>
  <p:notesStyle>
    <a:lvl1pPr xmlns:a="http://schemas.openxmlformats.org/drawingml/2006/main" marL="0" algn="l" defTabSz="914400" rtl="0" eaLnBrk="1" latinLnBrk="0" hangingPunct="1">
      <a:defRPr sz="1200" kern="1200"/>
    </a:lvl1pPr>
  </p:notesStyle>
</p:notesMaster>
</file>

<file path=ppt/notesMasters/theme/theme3.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gradFill>
          <a:gsLst>
            <a:gs pos="0">
              <a:schemeClr val="phClr">
                <a:tint val="67000"/>
                <a:lumMod val="110000"/>
                <a:satMod val="105000"/>
              </a:schemeClr>
            </a:gs>
            <a:gs pos="50000">
              <a:schemeClr val="phClr">
                <a:tint val="73000"/>
                <a:lumMod val="105000"/>
                <a:satMod val="103000"/>
              </a:schemeClr>
            </a:gs>
            <a:gs pos="100000">
              <a:schemeClr val="phClr">
                <a:tint val="81000"/>
                <a:lumMod val="105000"/>
                <a:satMod val="109000"/>
              </a:schemeClr>
            </a:gs>
          </a:gsLst>
          <a:lin ang="5400000" scaled="0"/>
        </a:gradFill>
        <a:gradFill>
          <a:gsLst>
            <a:gs pos="0">
              <a:schemeClr val="phClr">
                <a:tint val="94000"/>
                <a:lumMod val="102000"/>
                <a:satMod val="103000"/>
              </a:schemeClr>
            </a:gs>
            <a:gs pos="50000">
              <a:schemeClr val="phClr">
                <a:shade val="100000"/>
                <a:lumMod val="100000"/>
                <a:satMod val="110000"/>
              </a:schemeClr>
            </a:gs>
            <a:gs pos="100000">
              <a:schemeClr val="phClr">
                <a:shade val="78000"/>
                <a:lumMod val="99000"/>
                <a:satMod val="120000"/>
              </a:schemeClr>
            </a:gs>
          </a:gsLst>
          <a:lin ang="5400000" scaled="0"/>
        </a:gra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ppt/notesSlides/_rels/notesSlide1.xml.rels>&#65279;<?xml version="1.0" encoding="utf-8"?><Relationships xmlns="http://schemas.openxmlformats.org/package/2006/relationships"><Relationship Type="http://schemas.openxmlformats.org/officeDocument/2006/relationships/slide" Target="/ppt/slides/slide1.xml" Id="Rd76af22f15224250" /><Relationship Type="http://schemas.openxmlformats.org/officeDocument/2006/relationships/notesMaster" Target="/ppt/notesMasters/notesMaster1.xml" Id="R2c0f0dac83124a37" /></Relationships>
</file>

<file path=ppt/notesSlides/_rels/notesSlide10.xml.rels>&#65279;<?xml version="1.0" encoding="utf-8"?><Relationships xmlns="http://schemas.openxmlformats.org/package/2006/relationships"><Relationship Type="http://schemas.openxmlformats.org/officeDocument/2006/relationships/slide" Target="/ppt/slides/slide10.xml" Id="Rd35c00fac5f84111" /><Relationship Type="http://schemas.openxmlformats.org/officeDocument/2006/relationships/notesMaster" Target="/ppt/notesMasters/notesMaster1.xml" Id="R7d884d9dfdfe495f" /></Relationships>
</file>

<file path=ppt/notesSlides/_rels/notesSlide11.xml.rels>&#65279;<?xml version="1.0" encoding="utf-8"?><Relationships xmlns="http://schemas.openxmlformats.org/package/2006/relationships"><Relationship Type="http://schemas.openxmlformats.org/officeDocument/2006/relationships/slide" Target="/ppt/slides/slide11.xml" Id="R8d821785c149491d" /><Relationship Type="http://schemas.openxmlformats.org/officeDocument/2006/relationships/notesMaster" Target="/ppt/notesMasters/notesMaster1.xml" Id="Rc91cd5284be3432e" /></Relationships>
</file>

<file path=ppt/notesSlides/_rels/notesSlide2.xml.rels>&#65279;<?xml version="1.0" encoding="utf-8"?><Relationships xmlns="http://schemas.openxmlformats.org/package/2006/relationships"><Relationship Type="http://schemas.openxmlformats.org/officeDocument/2006/relationships/slide" Target="/ppt/slides/slide2.xml" Id="R0c0b9164712c4a0f" /><Relationship Type="http://schemas.openxmlformats.org/officeDocument/2006/relationships/notesMaster" Target="/ppt/notesMasters/notesMaster1.xml" Id="R2169ab6bb8884229" /></Relationships>
</file>

<file path=ppt/notesSlides/_rels/notesSlide3.xml.rels>&#65279;<?xml version="1.0" encoding="utf-8"?><Relationships xmlns="http://schemas.openxmlformats.org/package/2006/relationships"><Relationship Type="http://schemas.openxmlformats.org/officeDocument/2006/relationships/slide" Target="/ppt/slides/slide3.xml" Id="R1237508a7f374587" /><Relationship Type="http://schemas.openxmlformats.org/officeDocument/2006/relationships/notesMaster" Target="/ppt/notesMasters/notesMaster1.xml" Id="Rbab47d1004cb4f27" /></Relationships>
</file>

<file path=ppt/notesSlides/_rels/notesSlide4.xml.rels>&#65279;<?xml version="1.0" encoding="utf-8"?><Relationships xmlns="http://schemas.openxmlformats.org/package/2006/relationships"><Relationship Type="http://schemas.openxmlformats.org/officeDocument/2006/relationships/slide" Target="/ppt/slides/slide4.xml" Id="R2893ad18f1b848a9" /><Relationship Type="http://schemas.openxmlformats.org/officeDocument/2006/relationships/notesMaster" Target="/ppt/notesMasters/notesMaster1.xml" Id="R1a9f8a0728b2470e" /></Relationships>
</file>

<file path=ppt/notesSlides/_rels/notesSlide5.xml.rels>&#65279;<?xml version="1.0" encoding="utf-8"?><Relationships xmlns="http://schemas.openxmlformats.org/package/2006/relationships"><Relationship Type="http://schemas.openxmlformats.org/officeDocument/2006/relationships/slide" Target="/ppt/slides/slide5.xml" Id="R00524661de234dec" /><Relationship Type="http://schemas.openxmlformats.org/officeDocument/2006/relationships/notesMaster" Target="/ppt/notesMasters/notesMaster1.xml" Id="Rc593fc0d6fc74915" /></Relationships>
</file>

<file path=ppt/notesSlides/_rels/notesSlide6.xml.rels>&#65279;<?xml version="1.0" encoding="utf-8"?><Relationships xmlns="http://schemas.openxmlformats.org/package/2006/relationships"><Relationship Type="http://schemas.openxmlformats.org/officeDocument/2006/relationships/slide" Target="/ppt/slides/slide6.xml" Id="Ra652b57044a24a19" /><Relationship Type="http://schemas.openxmlformats.org/officeDocument/2006/relationships/notesMaster" Target="/ppt/notesMasters/notesMaster1.xml" Id="Rc234a2e6d39c45a2" /></Relationships>
</file>

<file path=ppt/notesSlides/_rels/notesSlide7.xml.rels>&#65279;<?xml version="1.0" encoding="utf-8"?><Relationships xmlns="http://schemas.openxmlformats.org/package/2006/relationships"><Relationship Type="http://schemas.openxmlformats.org/officeDocument/2006/relationships/slide" Target="/ppt/slides/slide7.xml" Id="R7014015196c54f99" /><Relationship Type="http://schemas.openxmlformats.org/officeDocument/2006/relationships/notesMaster" Target="/ppt/notesMasters/notesMaster1.xml" Id="R3bfc9c4e254b4573" /></Relationships>
</file>

<file path=ppt/notesSlides/_rels/notesSlide8.xml.rels>&#65279;<?xml version="1.0" encoding="utf-8"?><Relationships xmlns="http://schemas.openxmlformats.org/package/2006/relationships"><Relationship Type="http://schemas.openxmlformats.org/officeDocument/2006/relationships/slide" Target="/ppt/slides/slide8.xml" Id="R01d12d4b6a684d32" /><Relationship Type="http://schemas.openxmlformats.org/officeDocument/2006/relationships/notesMaster" Target="/ppt/notesMasters/notesMaster1.xml" Id="Rc580331b7aff485a" /></Relationships>
</file>

<file path=ppt/notesSlides/_rels/notesSlide9.xml.rels>&#65279;<?xml version="1.0" encoding="utf-8"?><Relationships xmlns="http://schemas.openxmlformats.org/package/2006/relationships"><Relationship Type="http://schemas.openxmlformats.org/officeDocument/2006/relationships/slide" Target="/ppt/slides/slide9.xml" Id="Rb2597300113c457b" /><Relationship Type="http://schemas.openxmlformats.org/officeDocument/2006/relationships/notesMaster" Target="/ppt/notesMasters/notesMaster1.xml" Id="R243e4967e7ba4c6a" /></Relationships>
</file>

<file path=ppt/notesSlides/notesSlide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0.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4.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5.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6.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7.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8.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9.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slideLayouts/_rels/slideLayout1.xml.rels>&#65279;<?xml version="1.0" encoding="utf-8"?><Relationships xmlns="http://schemas.openxmlformats.org/package/2006/relationships"><Relationship Type="http://schemas.openxmlformats.org/officeDocument/2006/relationships/slideMaster" Target="/ppt/slideMasters/slideMaster1.xml" Id="R044b3db69d6d4815" /></Relationships>
</file>

<file path=ppt/slideLayouts/slideLayout1.xml><?xml version="1.0" encoding="utf-8"?>
<p:sldLayout xmlns:p="http://schemas.openxmlformats.org/presentationml/2006/main" type="title">
  <p:cSld name="Title Slide">
    <p:spTree>
      <p:nvGrpSpPr>
        <p:cNvPr id="1" name=""/>
        <p:cNvGrpSpPr/>
        <p:nvPr/>
      </p:nvGrpSpPr>
      <p:grpSpPr>
        <a:xfrm xmlns:a="http://schemas.openxmlformats.org/drawingml/2006/main"/>
      </p:grpSpPr>
    </p:spTree>
  </p:cSld>
</p:sldLayout>
</file>

<file path=ppt/slideMasters/_rels/slideMaster1.xml.rels>&#65279;<?xml version="1.0" encoding="utf-8"?><Relationships xmlns="http://schemas.openxmlformats.org/package/2006/relationships"><Relationship Type="http://schemas.openxmlformats.org/officeDocument/2006/relationships/theme" Target="/ppt/slideMasters/theme/theme2.xml" Id="R6d9d1c343bd14cb0" /><Relationship Type="http://schemas.openxmlformats.org/officeDocument/2006/relationships/slideLayout" Target="/ppt/slideLayouts/slideLayout1.xml" Id="Ra09324b4c006440c" /></Relationships>
</file>

<file path=ppt/slideMasters/slideMaster1.xml><?xml version="1.0" encoding="utf-8"?>
<p:sldMaster xmlns:p="http://schemas.openxmlformats.org/presentationml/2006/main">
  <p:cSld name="Master">
    <p:bg>
      <p:bgRef idx="1001">
        <a:schemeClr xmlns:a="http://schemas.openxmlformats.org/drawingml/2006/main" val="bg1"/>
      </p:bgRef>
    </p:bg>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a09324b4c006440c"/>
  </p:sldLayoutIdLst>
  <p:txStyles>
    <p:titleStyle>
      <a:lvl1pPr xmlns:a="http://schemas.openxmlformats.org/drawingml/2006/main" algn="l">
        <a:lnSpc>
          <a:spcPct val="90000"/>
        </a:lnSpc>
        <a:spcBef>
          <a:spcPts val="0"/>
        </a:spcBef>
        <a:buNone/>
        <a:defRPr sz="4400">
          <a:solidFill>
            <a:schemeClr val="tx1"/>
          </a:solidFill>
          <a:latin typeface="+mj-lt"/>
          <a:ea typeface="+mj-lt"/>
          <a:cs typeface="+mj-lt"/>
        </a:defRPr>
      </a:lvl1pPr>
    </p:titleStyle>
    <p:bodyStyle>
      <a:lvl1pPr xmlns:a="http://schemas.openxmlformats.org/drawingml/2006/main" marL="228600" indent="-228600" algn="l">
        <a:lnSpc>
          <a:spcPct val="90000"/>
        </a:lnSpc>
        <a:spcBef>
          <a:spcPts val="1000"/>
        </a:spcBef>
        <a:buChar char="•"/>
        <a:defRPr sz="2800">
          <a:solidFill>
            <a:schemeClr val="tx1"/>
          </a:solidFill>
          <a:latin typeface="+mn-lt"/>
          <a:ea typeface="+mn-lt"/>
          <a:cs typeface="+mn-lt"/>
        </a:defRPr>
      </a:lvl1pPr>
      <a:lvl2pPr xmlns:a="http://schemas.openxmlformats.org/drawingml/2006/main" marL="685800" indent="-228600" algn="l">
        <a:lnSpc>
          <a:spcPct val="90000"/>
        </a:lnSpc>
        <a:spcBef>
          <a:spcPts val="500"/>
        </a:spcBef>
        <a:buChar char="•"/>
        <a:defRPr sz="2400">
          <a:solidFill>
            <a:schemeClr val="tx1"/>
          </a:solidFill>
          <a:latin typeface="+mn-lt"/>
          <a:ea typeface="+mn-lt"/>
          <a:cs typeface="+mn-lt"/>
        </a:defRPr>
      </a:lvl2pPr>
      <a:lvl3pPr xmlns:a="http://schemas.openxmlformats.org/drawingml/2006/main" marL="1143000" indent="-228600" algn="l">
        <a:lnSpc>
          <a:spcPct val="90000"/>
        </a:lnSpc>
        <a:spcBef>
          <a:spcPts val="500"/>
        </a:spcBef>
        <a:buChar char="•"/>
        <a:defRPr sz="2000">
          <a:solidFill>
            <a:schemeClr val="tx1"/>
          </a:solidFill>
          <a:latin typeface="+mn-lt"/>
          <a:ea typeface="+mn-lt"/>
          <a:cs typeface="+mn-lt"/>
        </a:defRPr>
      </a:lvl3pPr>
      <a:lvl4pPr xmlns:a="http://schemas.openxmlformats.org/drawingml/2006/main" marL="1600200" indent="-228600" algn="l">
        <a:lnSpc>
          <a:spcPct val="90000"/>
        </a:lnSpc>
        <a:spcBef>
          <a:spcPts val="500"/>
        </a:spcBef>
        <a:buChar char="•"/>
        <a:defRPr sz="1800">
          <a:solidFill>
            <a:schemeClr val="tx1"/>
          </a:solidFill>
          <a:latin typeface="+mn-lt"/>
          <a:ea typeface="+mn-lt"/>
          <a:cs typeface="+mn-lt"/>
        </a:defRPr>
      </a:lvl4pPr>
      <a:lvl5pPr xmlns:a="http://schemas.openxmlformats.org/drawingml/2006/main" marL="2057400" indent="-228600" algn="l">
        <a:lnSpc>
          <a:spcPct val="90000"/>
        </a:lnSpc>
        <a:spcBef>
          <a:spcPts val="500"/>
        </a:spcBef>
        <a:buChar char="•"/>
        <a:defRPr sz="1800">
          <a:solidFill>
            <a:schemeClr val="tx1"/>
          </a:solidFill>
          <a:latin typeface="+mn-lt"/>
          <a:ea typeface="+mn-lt"/>
          <a:cs typeface="+mn-lt"/>
        </a:defRPr>
      </a:lvl5pPr>
      <a:lvl6pPr xmlns:a="http://schemas.openxmlformats.org/drawingml/2006/main" marL="2514600" indent="-228600" algn="l">
        <a:lnSpc>
          <a:spcPct val="90000"/>
        </a:lnSpc>
        <a:spcBef>
          <a:spcPts val="500"/>
        </a:spcBef>
        <a:buChar char="•"/>
        <a:defRPr sz="1800">
          <a:solidFill>
            <a:schemeClr val="tx1"/>
          </a:solidFill>
          <a:latin typeface="+mn-lt"/>
          <a:ea typeface="+mn-lt"/>
          <a:cs typeface="+mn-lt"/>
        </a:defRPr>
      </a:lvl6pPr>
      <a:lvl7pPr xmlns:a="http://schemas.openxmlformats.org/drawingml/2006/main" marL="2971800" indent="-228600" algn="l">
        <a:lnSpc>
          <a:spcPct val="90000"/>
        </a:lnSpc>
        <a:spcBef>
          <a:spcPts val="500"/>
        </a:spcBef>
        <a:buChar char="•"/>
        <a:defRPr sz="1800">
          <a:solidFill>
            <a:schemeClr val="tx1"/>
          </a:solidFill>
          <a:latin typeface="+mn-lt"/>
          <a:ea typeface="+mn-lt"/>
          <a:cs typeface="+mn-lt"/>
        </a:defRPr>
      </a:lvl7pPr>
      <a:lvl8pPr xmlns:a="http://schemas.openxmlformats.org/drawingml/2006/main" marL="3429000" indent="-228600" algn="l">
        <a:lnSpc>
          <a:spcPct val="90000"/>
        </a:lnSpc>
        <a:spcBef>
          <a:spcPts val="500"/>
        </a:spcBef>
        <a:buChar char="•"/>
        <a:defRPr sz="1800">
          <a:solidFill>
            <a:schemeClr val="tx1"/>
          </a:solidFill>
          <a:latin typeface="+mn-lt"/>
          <a:ea typeface="+mn-lt"/>
          <a:cs typeface="+mn-lt"/>
        </a:defRPr>
      </a:lvl8pPr>
      <a:lvl9pPr xmlns:a="http://schemas.openxmlformats.org/drawingml/2006/main" marL="3886200" indent="-228600" algn="l">
        <a:lnSpc>
          <a:spcPct val="90000"/>
        </a:lnSpc>
        <a:spcBef>
          <a:spcPts val="500"/>
        </a:spcBef>
        <a:buChar char="•"/>
        <a:defRPr sz="1800">
          <a:solidFill>
            <a:schemeClr val="tx1"/>
          </a:solidFill>
          <a:latin typeface="+mn-lt"/>
          <a:ea typeface="+mn-lt"/>
          <a:cs typeface="+mn-lt"/>
        </a:defRPr>
      </a:lvl9pPr>
    </p:bodyStyle>
    <p:otherStyle>
      <a:lvl1pPr xmlns:a="http://schemas.openxmlformats.org/drawingml/2006/main" marL="0" algn="l">
        <a:buNone/>
        <a:defRPr sz="1800">
          <a:solidFill>
            <a:schemeClr val="tx1"/>
          </a:solidFill>
          <a:latin typeface="+mn-lt"/>
          <a:ea typeface="+mn-lt"/>
          <a:cs typeface="+mn-lt"/>
        </a:defRPr>
      </a:lvl1pPr>
      <a:lvl2pPr xmlns:a="http://schemas.openxmlformats.org/drawingml/2006/main" marL="457200" algn="l">
        <a:buNone/>
        <a:defRPr sz="1800">
          <a:solidFill>
            <a:schemeClr val="tx1"/>
          </a:solidFill>
          <a:latin typeface="+mn-lt"/>
          <a:ea typeface="+mn-lt"/>
          <a:cs typeface="+mn-lt"/>
        </a:defRPr>
      </a:lvl2pPr>
      <a:lvl3pPr xmlns:a="http://schemas.openxmlformats.org/drawingml/2006/main" marL="914400" algn="l">
        <a:buNone/>
        <a:defRPr sz="1800">
          <a:solidFill>
            <a:schemeClr val="tx1"/>
          </a:solidFill>
          <a:latin typeface="+mn-lt"/>
          <a:ea typeface="+mn-lt"/>
          <a:cs typeface="+mn-lt"/>
        </a:defRPr>
      </a:lvl3pPr>
      <a:lvl4pPr xmlns:a="http://schemas.openxmlformats.org/drawingml/2006/main" marL="1371600" algn="l">
        <a:buNone/>
        <a:defRPr sz="1800">
          <a:solidFill>
            <a:schemeClr val="tx1"/>
          </a:solidFill>
          <a:latin typeface="+mn-lt"/>
          <a:ea typeface="+mn-lt"/>
          <a:cs typeface="+mn-lt"/>
        </a:defRPr>
      </a:lvl4pPr>
      <a:lvl5pPr xmlns:a="http://schemas.openxmlformats.org/drawingml/2006/main" marL="1828800" algn="l">
        <a:buNone/>
        <a:defRPr sz="1800">
          <a:solidFill>
            <a:schemeClr val="tx1"/>
          </a:solidFill>
          <a:latin typeface="+mn-lt"/>
          <a:ea typeface="+mn-lt"/>
          <a:cs typeface="+mn-lt"/>
        </a:defRPr>
      </a:lvl5pPr>
      <a:lvl6pPr xmlns:a="http://schemas.openxmlformats.org/drawingml/2006/main" marL="2286000" algn="l">
        <a:buNone/>
        <a:defRPr sz="1800">
          <a:solidFill>
            <a:schemeClr val="tx1"/>
          </a:solidFill>
          <a:latin typeface="+mn-lt"/>
          <a:ea typeface="+mn-lt"/>
          <a:cs typeface="+mn-lt"/>
        </a:defRPr>
      </a:lvl6pPr>
      <a:lvl7pPr xmlns:a="http://schemas.openxmlformats.org/drawingml/2006/main" marL="2743200" algn="l">
        <a:buNone/>
        <a:defRPr sz="1800">
          <a:solidFill>
            <a:schemeClr val="tx1"/>
          </a:solidFill>
          <a:latin typeface="+mn-lt"/>
          <a:ea typeface="+mn-lt"/>
          <a:cs typeface="+mn-lt"/>
        </a:defRPr>
      </a:lvl7pPr>
      <a:lvl8pPr xmlns:a="http://schemas.openxmlformats.org/drawingml/2006/main" marL="3200400" algn="l">
        <a:buNone/>
        <a:defRPr sz="1800">
          <a:solidFill>
            <a:schemeClr val="tx1"/>
          </a:solidFill>
          <a:latin typeface="+mn-lt"/>
          <a:ea typeface="+mn-lt"/>
          <a:cs typeface="+mn-lt"/>
        </a:defRPr>
      </a:lvl8pPr>
      <a:lvl9pPr xmlns:a="http://schemas.openxmlformats.org/drawingml/2006/main" marL="3657600" algn="l">
        <a:buNone/>
        <a:defRPr sz="1800">
          <a:solidFill>
            <a:schemeClr val="tx1"/>
          </a:solidFill>
          <a:latin typeface="+mn-lt"/>
          <a:ea typeface="+mn-lt"/>
          <a:cs typeface="+mn-lt"/>
        </a:defRPr>
      </a:lvl9pPr>
    </p:otherStyle>
  </p:txStyles>
</p:sldMaster>
</file>

<file path=ppt/slideMasters/theme/theme2.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gradFill>
          <a:gsLst>
            <a:gs pos="0">
              <a:schemeClr val="phClr">
                <a:tint val="67000"/>
                <a:lumMod val="110000"/>
                <a:satMod val="105000"/>
              </a:schemeClr>
            </a:gs>
            <a:gs pos="50000">
              <a:schemeClr val="phClr">
                <a:tint val="73000"/>
                <a:lumMod val="105000"/>
                <a:satMod val="103000"/>
              </a:schemeClr>
            </a:gs>
            <a:gs pos="100000">
              <a:schemeClr val="phClr">
                <a:tint val="81000"/>
                <a:lumMod val="105000"/>
                <a:satMod val="109000"/>
              </a:schemeClr>
            </a:gs>
          </a:gsLst>
          <a:lin ang="5400000" scaled="0"/>
        </a:gradFill>
        <a:gradFill>
          <a:gsLst>
            <a:gs pos="0">
              <a:schemeClr val="phClr">
                <a:tint val="94000"/>
                <a:lumMod val="102000"/>
                <a:satMod val="103000"/>
              </a:schemeClr>
            </a:gs>
            <a:gs pos="50000">
              <a:schemeClr val="phClr">
                <a:shade val="100000"/>
                <a:lumMod val="100000"/>
                <a:satMod val="110000"/>
              </a:schemeClr>
            </a:gs>
            <a:gs pos="100000">
              <a:schemeClr val="phClr">
                <a:shade val="78000"/>
                <a:lumMod val="99000"/>
                <a:satMod val="120000"/>
              </a:schemeClr>
            </a:gs>
          </a:gsLst>
          <a:lin ang="5400000" scaled="0"/>
        </a:gra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ec1d831af4414614" /><Relationship Type="http://schemas.openxmlformats.org/officeDocument/2006/relationships/image" Target="/ppt/media/image.png" Id="Ra533b9cf49aa4bca" /><Relationship Type="http://schemas.openxmlformats.org/officeDocument/2006/relationships/image" Target="/ppt/media/image.svg" Id="Rf434aee5c79241ca" /><Relationship Type="http://schemas.openxmlformats.org/officeDocument/2006/relationships/notesSlide" Target="/ppt/notesSlides/notesSlide1.xml" Id="R85635a9d97094084" /></Relationships>
</file>

<file path=ppt/slides/_rels/slide10.xml.rels>&#65279;<?xml version="1.0" encoding="utf-8"?><Relationships xmlns="http://schemas.openxmlformats.org/package/2006/relationships"><Relationship Type="http://schemas.openxmlformats.org/officeDocument/2006/relationships/slideLayout" Target="/ppt/slideLayouts/slideLayout1.xml" Id="Rc0e3fdc1b66343dc" /><Relationship Type="http://schemas.openxmlformats.org/officeDocument/2006/relationships/image" Target="/ppt/media/image10.png" Id="Ra6baf39c198c4581" /><Relationship Type="http://schemas.openxmlformats.org/officeDocument/2006/relationships/image" Target="/ppt/media/image10.svg" Id="R06d378fcfcaf4612" /><Relationship Type="http://schemas.openxmlformats.org/officeDocument/2006/relationships/notesSlide" Target="/ppt/notesSlides/notesSlide10.xml" Id="R3be664138f6a4a69" /></Relationships>
</file>

<file path=ppt/slides/_rels/slide11.xml.rels>&#65279;<?xml version="1.0" encoding="utf-8"?><Relationships xmlns="http://schemas.openxmlformats.org/package/2006/relationships"><Relationship Type="http://schemas.openxmlformats.org/officeDocument/2006/relationships/slideLayout" Target="/ppt/slideLayouts/slideLayout1.xml" Id="Rcc7fe74a4b5b4d4b" /><Relationship Type="http://schemas.openxmlformats.org/officeDocument/2006/relationships/image" Target="/ppt/media/image11.png" Id="R8b88522b341f4271" /><Relationship Type="http://schemas.openxmlformats.org/officeDocument/2006/relationships/image" Target="/ppt/media/image11.svg" Id="R193db27e5986424f" /><Relationship Type="http://schemas.openxmlformats.org/officeDocument/2006/relationships/notesSlide" Target="/ppt/notesSlides/notesSlide11.xml" Id="R2192fc1fbdcc4f5f"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3bd0a8da4307496c" /><Relationship Type="http://schemas.openxmlformats.org/officeDocument/2006/relationships/image" Target="/ppt/media/image2.png" Id="R238ae9420fb446dd" /><Relationship Type="http://schemas.openxmlformats.org/officeDocument/2006/relationships/image" Target="/ppt/media/image2.svg" Id="R72b48e2012f849de" /><Relationship Type="http://schemas.openxmlformats.org/officeDocument/2006/relationships/notesSlide" Target="/ppt/notesSlides/notesSlide2.xml" Id="Rc4bb89bd227945d5"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31f6fa650ed34059" /><Relationship Type="http://schemas.openxmlformats.org/officeDocument/2006/relationships/image" Target="/ppt/media/image3.png" Id="Rd94c1044d73c4c7d" /><Relationship Type="http://schemas.openxmlformats.org/officeDocument/2006/relationships/image" Target="/ppt/media/image3.svg" Id="R20b2b7c0f56242c2" /><Relationship Type="http://schemas.openxmlformats.org/officeDocument/2006/relationships/notesSlide" Target="/ppt/notesSlides/notesSlide3.xml" Id="Rddffaa968e374ee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03410479ba4749a4" /><Relationship Type="http://schemas.openxmlformats.org/officeDocument/2006/relationships/image" Target="/ppt/media/image4.png" Id="Ra4cdd13039054171" /><Relationship Type="http://schemas.openxmlformats.org/officeDocument/2006/relationships/image" Target="/ppt/media/image4.svg" Id="Rd44889cc5e98449e" /><Relationship Type="http://schemas.openxmlformats.org/officeDocument/2006/relationships/notesSlide" Target="/ppt/notesSlides/notesSlide4.xml" Id="Ra8f266cd77af4e3c"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5b3167dad8e044df" /><Relationship Type="http://schemas.openxmlformats.org/officeDocument/2006/relationships/image" Target="/ppt/media/image5.png" Id="R3512ad6bdecc401c" /><Relationship Type="http://schemas.openxmlformats.org/officeDocument/2006/relationships/image" Target="/ppt/media/image5.svg" Id="R355d4264fdcf41f3" /><Relationship Type="http://schemas.openxmlformats.org/officeDocument/2006/relationships/notesSlide" Target="/ppt/notesSlides/notesSlide5.xml" Id="R6d3e87d49d9e4946"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88b5a6ad202e4fa9" /><Relationship Type="http://schemas.openxmlformats.org/officeDocument/2006/relationships/image" Target="/ppt/media/image6.png" Id="Rb288f246056545fd" /><Relationship Type="http://schemas.openxmlformats.org/officeDocument/2006/relationships/image" Target="/ppt/media/image6.svg" Id="R7cbc97b93ffa49e2" /><Relationship Type="http://schemas.openxmlformats.org/officeDocument/2006/relationships/notesSlide" Target="/ppt/notesSlides/notesSlide6.xml" Id="R178e07fe1bf14024" /></Relationships>
</file>

<file path=ppt/slides/_rels/slide7.xml.rels>&#65279;<?xml version="1.0" encoding="utf-8"?><Relationships xmlns="http://schemas.openxmlformats.org/package/2006/relationships"><Relationship Type="http://schemas.openxmlformats.org/officeDocument/2006/relationships/slideLayout" Target="/ppt/slideLayouts/slideLayout1.xml" Id="R5c09d9e337104d6c" /><Relationship Type="http://schemas.openxmlformats.org/officeDocument/2006/relationships/image" Target="/ppt/media/image7.png" Id="R23331c289ed54378" /><Relationship Type="http://schemas.openxmlformats.org/officeDocument/2006/relationships/image" Target="/ppt/media/image7.svg" Id="Rd20e3915114a4356" /><Relationship Type="http://schemas.openxmlformats.org/officeDocument/2006/relationships/notesSlide" Target="/ppt/notesSlides/notesSlide7.xml" Id="R924349c8ebc445e7" /></Relationships>
</file>

<file path=ppt/slides/_rels/slide8.xml.rels>&#65279;<?xml version="1.0" encoding="utf-8"?><Relationships xmlns="http://schemas.openxmlformats.org/package/2006/relationships"><Relationship Type="http://schemas.openxmlformats.org/officeDocument/2006/relationships/slideLayout" Target="/ppt/slideLayouts/slideLayout1.xml" Id="Rc7e1cb4d608a4925" /><Relationship Type="http://schemas.openxmlformats.org/officeDocument/2006/relationships/image" Target="/ppt/media/image8.png" Id="Rf2d5284cb7984312" /><Relationship Type="http://schemas.openxmlformats.org/officeDocument/2006/relationships/image" Target="/ppt/media/image8.svg" Id="R330ce8e5179b4035" /><Relationship Type="http://schemas.openxmlformats.org/officeDocument/2006/relationships/notesSlide" Target="/ppt/notesSlides/notesSlide8.xml" Id="R8cdf815090464093" /></Relationships>
</file>

<file path=ppt/slides/_rels/slide9.xml.rels>&#65279;<?xml version="1.0" encoding="utf-8"?><Relationships xmlns="http://schemas.openxmlformats.org/package/2006/relationships"><Relationship Type="http://schemas.openxmlformats.org/officeDocument/2006/relationships/slideLayout" Target="/ppt/slideLayouts/slideLayout1.xml" Id="R09f6761cdb3f4fe7" /><Relationship Type="http://schemas.openxmlformats.org/officeDocument/2006/relationships/image" Target="/ppt/media/image9.png" Id="Red2f7c0eee324502" /><Relationship Type="http://schemas.openxmlformats.org/officeDocument/2006/relationships/image" Target="/ppt/media/image9.svg" Id="R6647a5d9990c405d" /><Relationship Type="http://schemas.openxmlformats.org/officeDocument/2006/relationships/notesSlide" Target="/ppt/notesSlides/notesSlide9.xml" Id="Rb95d81b2c9aa4a76" /></Relationships>
</file>

<file path=ppt/slides/slide1.xml><?xml version="1.0" encoding="utf-8"?>
<p:sld xmlns:p="http://schemas.openxmlformats.org/presentationml/2006/main">
  <p:cSld>
    <p:bg>
      <p:bgPr>
        <a:solidFill xmlns:a="http://schemas.openxmlformats.org/drawingml/2006/main">
          <a:srgbClr val="0A0A0F"/>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9B95DB02-0D9A-413D-A6D2-E7617923B493}"/>
              </a:ext>
            </a:extLst>
          </p:cNvPr>
          <p:cNvSpPr>
            <a:spLocks xmlns:a="http://schemas.openxmlformats.org/drawingml/2006/main" noGrp="1"/>
          </p:cNvSpPr>
          <p:nvPr/>
        </p:nvSpPr>
        <p:spPr>
          <a:xfrm xmlns:a="http://schemas.openxmlformats.org/drawingml/2006/main">
            <a:off x="0" y="0"/>
            <a:ext cx="12192000" cy="6858000"/>
          </a:xfrm>
          <a:prstGeom xmlns:a="http://schemas.openxmlformats.org/drawingml/2006/main" prst="rect">
            <a:avLst/>
          </a:prstGeom>
          <a:ln xmlns:a="http://schemas.openxmlformats.org/drawingml/2006/main" w="0">
            <a:noFill/>
            <a:prstDash val="solid"/>
          </a:ln>
        </p:spPr>
      </p:sp>
      <p:sp>
        <p:nvSpPr>
          <p:cNvPr id="2" name="">
            <a:extLst xmlns:a="http://schemas.openxmlformats.org/drawingml/2006/main">
              <a:ext uri="{FF2B5EF4-FFF2-40B4-BE49-F238E27FC236}">
                <a16:creationId xmlns:a16="http://schemas.microsoft.com/office/drawing/2014/main" id="{C0FF731D-7E7E-47BB-9AF3-852E0FB15420}"/>
              </a:ext>
            </a:extLst>
          </p:cNvPr>
          <p:cNvSpPr>
            <a:spLocks xmlns:a="http://schemas.openxmlformats.org/drawingml/2006/main" noGrp="1"/>
          </p:cNvSpPr>
          <p:nvPr/>
        </p:nvSpPr>
        <p:spPr>
          <a:xfrm xmlns:a="http://schemas.openxmlformats.org/drawingml/2006/main">
            <a:off x="8382000" y="704850"/>
            <a:ext cx="0" cy="457200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3" name="">
            <a:extLst xmlns:a="http://schemas.openxmlformats.org/drawingml/2006/main">
              <a:ext uri="{FF2B5EF4-FFF2-40B4-BE49-F238E27FC236}">
                <a16:creationId xmlns:a16="http://schemas.microsoft.com/office/drawing/2014/main" id="{37014B6D-64E5-452E-AD5C-4B527ED5CFDB}"/>
              </a:ext>
            </a:extLst>
          </p:cNvPr>
          <p:cNvSpPr>
            <a:spLocks xmlns:a="http://schemas.openxmlformats.org/drawingml/2006/main" noGrp="1"/>
          </p:cNvSpPr>
          <p:nvPr/>
        </p:nvSpPr>
        <p:spPr>
          <a:xfrm xmlns:a="http://schemas.openxmlformats.org/drawingml/2006/main">
            <a:off x="7810500" y="1123950"/>
            <a:ext cx="3429000" cy="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4" name="">
            <a:extLst xmlns:a="http://schemas.openxmlformats.org/drawingml/2006/main">
              <a:ext uri="{FF2B5EF4-FFF2-40B4-BE49-F238E27FC236}">
                <a16:creationId xmlns:a16="http://schemas.microsoft.com/office/drawing/2014/main" id="{2EF09370-EA7A-4D10-9C20-55EF0B0F2E3C}"/>
              </a:ext>
            </a:extLst>
          </p:cNvPr>
          <p:cNvSpPr>
            <a:spLocks xmlns:a="http://schemas.openxmlformats.org/drawingml/2006/main" noGrp="1"/>
          </p:cNvSpPr>
          <p:nvPr/>
        </p:nvSpPr>
        <p:spPr>
          <a:xfrm xmlns:a="http://schemas.openxmlformats.org/drawingml/2006/main">
            <a:off x="8782050" y="704850"/>
            <a:ext cx="0" cy="457200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5" name="">
            <a:extLst xmlns:a="http://schemas.openxmlformats.org/drawingml/2006/main">
              <a:ext uri="{FF2B5EF4-FFF2-40B4-BE49-F238E27FC236}">
                <a16:creationId xmlns:a16="http://schemas.microsoft.com/office/drawing/2014/main" id="{6F30DDA5-6F18-4131-A5AC-4F3353D3D6CD}"/>
              </a:ext>
            </a:extLst>
          </p:cNvPr>
          <p:cNvSpPr>
            <a:spLocks xmlns:a="http://schemas.openxmlformats.org/drawingml/2006/main" noGrp="1"/>
          </p:cNvSpPr>
          <p:nvPr/>
        </p:nvSpPr>
        <p:spPr>
          <a:xfrm xmlns:a="http://schemas.openxmlformats.org/drawingml/2006/main">
            <a:off x="7810500" y="1619250"/>
            <a:ext cx="3429000" cy="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6" name="">
            <a:extLst xmlns:a="http://schemas.openxmlformats.org/drawingml/2006/main">
              <a:ext uri="{FF2B5EF4-FFF2-40B4-BE49-F238E27FC236}">
                <a16:creationId xmlns:a16="http://schemas.microsoft.com/office/drawing/2014/main" id="{F7878277-D167-4DDA-8415-F063E9D2648F}"/>
              </a:ext>
            </a:extLst>
          </p:cNvPr>
          <p:cNvSpPr>
            <a:spLocks xmlns:a="http://schemas.openxmlformats.org/drawingml/2006/main" noGrp="1"/>
          </p:cNvSpPr>
          <p:nvPr/>
        </p:nvSpPr>
        <p:spPr>
          <a:xfrm xmlns:a="http://schemas.openxmlformats.org/drawingml/2006/main">
            <a:off x="9182100" y="704850"/>
            <a:ext cx="0" cy="457200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7" name="">
            <a:extLst xmlns:a="http://schemas.openxmlformats.org/drawingml/2006/main">
              <a:ext uri="{FF2B5EF4-FFF2-40B4-BE49-F238E27FC236}">
                <a16:creationId xmlns:a16="http://schemas.microsoft.com/office/drawing/2014/main" id="{4AABE02F-489A-435B-A37F-F9C7F489EF0A}"/>
              </a:ext>
            </a:extLst>
          </p:cNvPr>
          <p:cNvSpPr>
            <a:spLocks xmlns:a="http://schemas.openxmlformats.org/drawingml/2006/main" noGrp="1"/>
          </p:cNvSpPr>
          <p:nvPr/>
        </p:nvSpPr>
        <p:spPr>
          <a:xfrm xmlns:a="http://schemas.openxmlformats.org/drawingml/2006/main">
            <a:off x="7810500" y="2114550"/>
            <a:ext cx="3429000" cy="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8" name="">
            <a:extLst xmlns:a="http://schemas.openxmlformats.org/drawingml/2006/main">
              <a:ext uri="{FF2B5EF4-FFF2-40B4-BE49-F238E27FC236}">
                <a16:creationId xmlns:a16="http://schemas.microsoft.com/office/drawing/2014/main" id="{F5D19BB1-0748-43EB-836D-D96553EACD96}"/>
              </a:ext>
            </a:extLst>
          </p:cNvPr>
          <p:cNvSpPr>
            <a:spLocks xmlns:a="http://schemas.openxmlformats.org/drawingml/2006/main" noGrp="1"/>
          </p:cNvSpPr>
          <p:nvPr/>
        </p:nvSpPr>
        <p:spPr>
          <a:xfrm xmlns:a="http://schemas.openxmlformats.org/drawingml/2006/main">
            <a:off x="9582150" y="704850"/>
            <a:ext cx="0" cy="457200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9" name="">
            <a:extLst xmlns:a="http://schemas.openxmlformats.org/drawingml/2006/main">
              <a:ext uri="{FF2B5EF4-FFF2-40B4-BE49-F238E27FC236}">
                <a16:creationId xmlns:a16="http://schemas.microsoft.com/office/drawing/2014/main" id="{130118EF-7EC8-4673-9242-94D54F3A558E}"/>
              </a:ext>
            </a:extLst>
          </p:cNvPr>
          <p:cNvSpPr>
            <a:spLocks xmlns:a="http://schemas.openxmlformats.org/drawingml/2006/main" noGrp="1"/>
          </p:cNvSpPr>
          <p:nvPr/>
        </p:nvSpPr>
        <p:spPr>
          <a:xfrm xmlns:a="http://schemas.openxmlformats.org/drawingml/2006/main">
            <a:off x="7810500" y="2609850"/>
            <a:ext cx="3429000" cy="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10" name="">
            <a:extLst xmlns:a="http://schemas.openxmlformats.org/drawingml/2006/main">
              <a:ext uri="{FF2B5EF4-FFF2-40B4-BE49-F238E27FC236}">
                <a16:creationId xmlns:a16="http://schemas.microsoft.com/office/drawing/2014/main" id="{D4A03D6E-3EE2-4181-9807-27DE5C191C85}"/>
              </a:ext>
            </a:extLst>
          </p:cNvPr>
          <p:cNvSpPr>
            <a:spLocks xmlns:a="http://schemas.openxmlformats.org/drawingml/2006/main" noGrp="1"/>
          </p:cNvSpPr>
          <p:nvPr/>
        </p:nvSpPr>
        <p:spPr>
          <a:xfrm xmlns:a="http://schemas.openxmlformats.org/drawingml/2006/main">
            <a:off x="9982200" y="704850"/>
            <a:ext cx="0" cy="457200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11" name="">
            <a:extLst xmlns:a="http://schemas.openxmlformats.org/drawingml/2006/main">
              <a:ext uri="{FF2B5EF4-FFF2-40B4-BE49-F238E27FC236}">
                <a16:creationId xmlns:a16="http://schemas.microsoft.com/office/drawing/2014/main" id="{B961E1E3-53EA-4E2C-A22A-B3A96139862C}"/>
              </a:ext>
            </a:extLst>
          </p:cNvPr>
          <p:cNvSpPr>
            <a:spLocks xmlns:a="http://schemas.openxmlformats.org/drawingml/2006/main" noGrp="1"/>
          </p:cNvSpPr>
          <p:nvPr/>
        </p:nvSpPr>
        <p:spPr>
          <a:xfrm xmlns:a="http://schemas.openxmlformats.org/drawingml/2006/main">
            <a:off x="7810500" y="3105150"/>
            <a:ext cx="3429000" cy="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12" name="">
            <a:extLst xmlns:a="http://schemas.openxmlformats.org/drawingml/2006/main">
              <a:ext uri="{FF2B5EF4-FFF2-40B4-BE49-F238E27FC236}">
                <a16:creationId xmlns:a16="http://schemas.microsoft.com/office/drawing/2014/main" id="{9B8198CC-CD6D-4C2A-9E5A-8764D463E903}"/>
              </a:ext>
            </a:extLst>
          </p:cNvPr>
          <p:cNvSpPr>
            <a:spLocks xmlns:a="http://schemas.openxmlformats.org/drawingml/2006/main" noGrp="1"/>
          </p:cNvSpPr>
          <p:nvPr/>
        </p:nvSpPr>
        <p:spPr>
          <a:xfrm xmlns:a="http://schemas.openxmlformats.org/drawingml/2006/main">
            <a:off x="10382250" y="704850"/>
            <a:ext cx="0" cy="457200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13" name="">
            <a:extLst xmlns:a="http://schemas.openxmlformats.org/drawingml/2006/main">
              <a:ext uri="{FF2B5EF4-FFF2-40B4-BE49-F238E27FC236}">
                <a16:creationId xmlns:a16="http://schemas.microsoft.com/office/drawing/2014/main" id="{566DF7A1-40D0-4D69-B6D3-7583C4EAA369}"/>
              </a:ext>
            </a:extLst>
          </p:cNvPr>
          <p:cNvSpPr>
            <a:spLocks xmlns:a="http://schemas.openxmlformats.org/drawingml/2006/main" noGrp="1"/>
          </p:cNvSpPr>
          <p:nvPr/>
        </p:nvSpPr>
        <p:spPr>
          <a:xfrm xmlns:a="http://schemas.openxmlformats.org/drawingml/2006/main">
            <a:off x="7810500" y="3600450"/>
            <a:ext cx="3429000" cy="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14" name="">
            <a:extLst xmlns:a="http://schemas.openxmlformats.org/drawingml/2006/main">
              <a:ext uri="{FF2B5EF4-FFF2-40B4-BE49-F238E27FC236}">
                <a16:creationId xmlns:a16="http://schemas.microsoft.com/office/drawing/2014/main" id="{73E2DC1D-5F1C-4C24-87B0-808A4C8F8C88}"/>
              </a:ext>
            </a:extLst>
          </p:cNvPr>
          <p:cNvSpPr>
            <a:spLocks xmlns:a="http://schemas.openxmlformats.org/drawingml/2006/main" noGrp="1"/>
          </p:cNvSpPr>
          <p:nvPr/>
        </p:nvSpPr>
        <p:spPr>
          <a:xfrm xmlns:a="http://schemas.openxmlformats.org/drawingml/2006/main">
            <a:off x="10782300" y="704850"/>
            <a:ext cx="0" cy="457200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15" name="">
            <a:extLst xmlns:a="http://schemas.openxmlformats.org/drawingml/2006/main">
              <a:ext uri="{FF2B5EF4-FFF2-40B4-BE49-F238E27FC236}">
                <a16:creationId xmlns:a16="http://schemas.microsoft.com/office/drawing/2014/main" id="{C892FF81-0412-433C-AB74-2EA68BFB0A0A}"/>
              </a:ext>
            </a:extLst>
          </p:cNvPr>
          <p:cNvSpPr>
            <a:spLocks xmlns:a="http://schemas.openxmlformats.org/drawingml/2006/main" noGrp="1"/>
          </p:cNvSpPr>
          <p:nvPr/>
        </p:nvSpPr>
        <p:spPr>
          <a:xfrm xmlns:a="http://schemas.openxmlformats.org/drawingml/2006/main">
            <a:off x="7810500" y="4095750"/>
            <a:ext cx="3429000" cy="0"/>
          </a:xfrm>
          <a:prstGeom xmlns:a="http://schemas.openxmlformats.org/drawingml/2006/main" prst="line">
            <a:avLst/>
          </a:prstGeom>
          <a:noFill xmlns:a="http://schemas.openxmlformats.org/drawingml/2006/main"/>
          <a:ln xmlns:a="http://schemas.openxmlformats.org/drawingml/2006/main" w="9525">
            <a:solidFill>
              <a:srgbClr val="FFFFFF">
                <a:alpha val="6275"/>
              </a:srgbClr>
            </a:solidFill>
            <a:prstDash val="solid"/>
          </a:ln>
        </p:spPr>
      </p:sp>
      <p:sp>
        <p:nvSpPr>
          <p:cNvPr id="16" name="">
            <a:extLst xmlns:a="http://schemas.openxmlformats.org/drawingml/2006/main">
              <a:ext uri="{FF2B5EF4-FFF2-40B4-BE49-F238E27FC236}">
                <a16:creationId xmlns:a16="http://schemas.microsoft.com/office/drawing/2014/main" id="{757CFDC5-1999-48C0-8D82-A6388A866591}"/>
              </a:ext>
            </a:extLst>
          </p:cNvPr>
          <p:cNvSpPr>
            <a:spLocks xmlns:a="http://schemas.openxmlformats.org/drawingml/2006/main" noGrp="1"/>
          </p:cNvSpPr>
          <p:nvPr/>
        </p:nvSpPr>
        <p:spPr>
          <a:xfrm xmlns:a="http://schemas.openxmlformats.org/drawingml/2006/main">
            <a:off x="700088" y="557213"/>
            <a:ext cx="1666875" cy="809625"/>
          </a:xfrm>
          <a:prstGeom xmlns:a="http://schemas.openxmlformats.org/drawingml/2006/main" prst="roundRect">
            <a:avLst>
              <a:gd name="adj" fmla="val 9412"/>
            </a:avLst>
          </a:prstGeom>
          <a:solidFill xmlns:a="http://schemas.openxmlformats.org/drawingml/2006/main">
            <a:srgbClr val="FAF8F5"/>
          </a:solidFill>
          <a:ln xmlns:a="http://schemas.openxmlformats.org/drawingml/2006/main" w="0">
            <a:no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pic>
        <p:nvPicPr>
          <p:cNvPr id="49" name=""/>
          <p:cNvPicPr>
            <a:picLocks xmlns:a="http://schemas.openxmlformats.org/drawingml/2006/main" noChangeAspect="1"/>
          </p:cNvPicPr>
          <p:nvPr/>
        </p:nvPicPr>
        <p:blipFill>
          <a:blip xmlns:r="http://schemas.openxmlformats.org/officeDocument/2006/relationships" xmlns:a="http://schemas.openxmlformats.org/drawingml/2006/main" r:embed="Ra533b9cf49aa4bca">
            <a:extLst>
              <a:ext uri="{96DAC541-7B7A-43D3-8B79-37D633B846F1}">
                <asvg:svgBlip xmlns:asvg="http://schemas.microsoft.com/office/drawing/2016/SVG/main" r:embed="Rf434aee5c79241ca"/>
              </a:ext>
            </a:extLst>
          </a:blip>
          <a:stretch xmlns:a="http://schemas.openxmlformats.org/drawingml/2006/main"/>
        </p:blipFill>
        <p:spPr>
          <a:xfrm xmlns:a="http://schemas.openxmlformats.org/drawingml/2006/main">
            <a:off x="819150" y="688181"/>
            <a:ext cx="1428750" cy="642938"/>
          </a:xfrm>
          <a:prstGeom xmlns:a="http://schemas.openxmlformats.org/drawingml/2006/main" prst="rect">
            <a:avLst/>
          </a:prstGeom>
        </p:spPr>
      </p:pic>
      <p:sp>
        <p:nvSpPr>
          <p:cNvPr id="18" name="">
            <a:extLst xmlns:a="http://schemas.openxmlformats.org/drawingml/2006/main">
              <a:ext uri="{FF2B5EF4-FFF2-40B4-BE49-F238E27FC236}">
                <a16:creationId xmlns:a16="http://schemas.microsoft.com/office/drawing/2014/main" id="{AB72182B-15B4-445C-90A7-9A5FC5431916}"/>
              </a:ext>
            </a:extLst>
          </p:cNvPr>
          <p:cNvSpPr>
            <a:spLocks xmlns:a="http://schemas.openxmlformats.org/drawingml/2006/main" noGrp="1"/>
          </p:cNvSpPr>
          <p:nvPr/>
        </p:nvSpPr>
        <p:spPr>
          <a:xfrm xmlns:a="http://schemas.openxmlformats.org/drawingml/2006/main">
            <a:off x="2400300" y="704850"/>
            <a:ext cx="4762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900" b="1" i="0">
                <a:solidFill>
                  <a:srgbClr val="40C9F7"/>
                </a:solidFill>
                <a:latin typeface="Kode Mono"/>
                <a:ea typeface="Kode Mono"/>
                <a:cs typeface="Kode Mono"/>
              </a:defRPr>
            </a:pPr>
            <a:r>
              <a:rPr sz="900" b="1" i="0">
                <a:solidFill>
                  <a:srgbClr val="40C9F7"/>
                </a:solidFill>
                <a:latin typeface="Kode Mono"/>
                <a:ea typeface="Kode Mono"/>
                <a:cs typeface="Kode Mono"/>
              </a:rPr>
              <a:t>FASCO ALIGNMENT HUB</a:t>
            </a:r>
          </a:p>
        </p:txBody>
      </p:sp>
      <p:sp>
        <p:nvSpPr>
          <p:cNvPr id="19" name="">
            <a:extLst xmlns:a="http://schemas.openxmlformats.org/drawingml/2006/main">
              <a:ext uri="{FF2B5EF4-FFF2-40B4-BE49-F238E27FC236}">
                <a16:creationId xmlns:a16="http://schemas.microsoft.com/office/drawing/2014/main" id="{DFF73010-7A77-47EC-B525-60AC9C736A23}"/>
              </a:ext>
            </a:extLst>
          </p:cNvPr>
          <p:cNvSpPr>
            <a:spLocks xmlns:a="http://schemas.openxmlformats.org/drawingml/2006/main" noGrp="1"/>
          </p:cNvSpPr>
          <p:nvPr/>
        </p:nvSpPr>
        <p:spPr>
          <a:xfrm xmlns:a="http://schemas.openxmlformats.org/drawingml/2006/main">
            <a:off x="723900" y="1333500"/>
            <a:ext cx="6858000" cy="14859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93000"/>
              </a:lnSpc>
              <a:buNone/>
              <a:defRPr sz="3600" b="1" i="0">
                <a:solidFill>
                  <a:srgbClr val="FFFFFF"/>
                </a:solidFill>
                <a:latin typeface="Inter"/>
                <a:ea typeface="Inter"/>
                <a:cs typeface="Inter"/>
              </a:defRPr>
            </a:pPr>
            <a:r>
              <a:rPr sz="3600" b="1" i="0">
                <a:solidFill>
                  <a:srgbClr val="FFFFFF"/>
                </a:solidFill>
                <a:latin typeface="Inter"/>
                <a:ea typeface="Inter"/>
                <a:cs typeface="Inter"/>
              </a:rPr>
              <a:t>Give FASCO clients one place to run the work</a:t>
            </a:r>
          </a:p>
        </p:txBody>
      </p:sp>
      <p:sp>
        <p:nvSpPr>
          <p:cNvPr id="20" name="">
            <a:extLst xmlns:a="http://schemas.openxmlformats.org/drawingml/2006/main">
              <a:ext uri="{FF2B5EF4-FFF2-40B4-BE49-F238E27FC236}">
                <a16:creationId xmlns:a16="http://schemas.microsoft.com/office/drawing/2014/main" id="{03ADD419-8F11-4EF2-B7AF-A2A3879D7BF2}"/>
              </a:ext>
            </a:extLst>
          </p:cNvPr>
          <p:cNvSpPr>
            <a:spLocks xmlns:a="http://schemas.openxmlformats.org/drawingml/2006/main" noGrp="1"/>
          </p:cNvSpPr>
          <p:nvPr/>
        </p:nvSpPr>
        <p:spPr>
          <a:xfrm xmlns:a="http://schemas.openxmlformats.org/drawingml/2006/main">
            <a:off x="762000" y="3105150"/>
            <a:ext cx="6477000" cy="7810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0497"/>
          </a:bodyPr>
          <a:lstStyle xmlns:a="http://schemas.openxmlformats.org/drawingml/2006/main"/>
          <a:p xmlns:a="http://schemas.openxmlformats.org/drawingml/2006/main">
            <a:pPr algn="l">
              <a:lnSpc>
                <a:spcPct val="118000"/>
              </a:lnSpc>
              <a:buNone/>
              <a:defRPr sz="1425" b="0" i="0">
                <a:solidFill>
                  <a:srgbClr val="D7E5F5"/>
                </a:solidFill>
                <a:latin typeface="Inter"/>
                <a:ea typeface="Inter"/>
                <a:cs typeface="Inter"/>
              </a:defRPr>
            </a:pPr>
            <a:r>
              <a:rPr sz="1425" b="0" i="0">
                <a:solidFill>
                  <a:srgbClr val="D7E5F5"/>
                </a:solidFill>
                <a:latin typeface="Inter"/>
                <a:ea typeface="Inter"/>
                <a:cs typeface="Inter"/>
              </a:rPr>
              <a:t>Local Nerds will turn the approved FASCO model into a secure operating hub that helps school-system admins run the rhythm, helps embedded integrators see where work gets stuck, and gives FASCO implementation insight it can use across schools and systems.</a:t>
            </a:r>
          </a:p>
        </p:txBody>
      </p:sp>
      <p:sp>
        <p:nvSpPr>
          <p:cNvPr id="21" name="">
            <a:extLst xmlns:a="http://schemas.openxmlformats.org/drawingml/2006/main">
              <a:ext uri="{FF2B5EF4-FFF2-40B4-BE49-F238E27FC236}">
                <a16:creationId xmlns:a16="http://schemas.microsoft.com/office/drawing/2014/main" id="{34A80E28-FFEB-4F42-B64F-40B22DEF98CC}"/>
              </a:ext>
            </a:extLst>
          </p:cNvPr>
          <p:cNvSpPr>
            <a:spLocks xmlns:a="http://schemas.openxmlformats.org/drawingml/2006/main" noGrp="1"/>
          </p:cNvSpPr>
          <p:nvPr/>
        </p:nvSpPr>
        <p:spPr>
          <a:xfrm xmlns:a="http://schemas.openxmlformats.org/drawingml/2006/main">
            <a:off x="762000" y="4343400"/>
            <a:ext cx="2000250" cy="323850"/>
          </a:xfrm>
          <a:prstGeom xmlns:a="http://schemas.openxmlformats.org/drawingml/2006/main" prst="roundRect">
            <a:avLst>
              <a:gd name="adj" fmla="val 50000"/>
            </a:avLst>
          </a:prstGeom>
          <a:solidFill xmlns:a="http://schemas.openxmlformats.org/drawingml/2006/main">
            <a:srgbClr val="FFFFFF">
              <a:alpha val="10196"/>
            </a:srgbClr>
          </a:solidFill>
          <a:ln xmlns:a="http://schemas.openxmlformats.org/drawingml/2006/main" w="9525">
            <a:solidFill>
              <a:srgbClr val="FFFFFF">
                <a:alpha val="10196"/>
              </a:srgbClr>
            </a:solidFill>
            <a:prstDash val="solid"/>
          </a:ln>
        </p:spPr>
      </p:sp>
      <p:sp>
        <p:nvSpPr>
          <p:cNvPr id="22" name="">
            <a:extLst xmlns:a="http://schemas.openxmlformats.org/drawingml/2006/main">
              <a:ext uri="{FF2B5EF4-FFF2-40B4-BE49-F238E27FC236}">
                <a16:creationId xmlns:a16="http://schemas.microsoft.com/office/drawing/2014/main" id="{02747E88-DB78-4BD4-8563-A07FCF850A29}"/>
              </a:ext>
            </a:extLst>
          </p:cNvPr>
          <p:cNvSpPr>
            <a:spLocks xmlns:a="http://schemas.openxmlformats.org/drawingml/2006/main" noGrp="1"/>
          </p:cNvSpPr>
          <p:nvPr/>
        </p:nvSpPr>
        <p:spPr>
          <a:xfrm xmlns:a="http://schemas.openxmlformats.org/drawingml/2006/main">
            <a:off x="895350" y="4419600"/>
            <a:ext cx="1733550" cy="161925"/>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900" b="1" i="0">
                <a:solidFill>
                  <a:srgbClr val="FFFFFF"/>
                </a:solidFill>
                <a:latin typeface="Inter"/>
                <a:ea typeface="Inter"/>
                <a:cs typeface="Inter"/>
              </a:defRPr>
            </a:pPr>
            <a:r>
              <a:rPr sz="900" b="1" i="0">
                <a:solidFill>
                  <a:srgbClr val="FFFFFF"/>
                </a:solidFill>
                <a:latin typeface="Inter"/>
                <a:ea typeface="Inter"/>
                <a:cs typeface="Inter"/>
              </a:rPr>
              <a:t>One operating rhythm</a:t>
            </a:r>
          </a:p>
        </p:txBody>
      </p:sp>
      <p:sp>
        <p:nvSpPr>
          <p:cNvPr id="23" name="">
            <a:extLst xmlns:a="http://schemas.openxmlformats.org/drawingml/2006/main">
              <a:ext uri="{FF2B5EF4-FFF2-40B4-BE49-F238E27FC236}">
                <a16:creationId xmlns:a16="http://schemas.microsoft.com/office/drawing/2014/main" id="{B2DDEA6F-E528-4B92-B1F1-984E44041499}"/>
              </a:ext>
            </a:extLst>
          </p:cNvPr>
          <p:cNvSpPr>
            <a:spLocks xmlns:a="http://schemas.openxmlformats.org/drawingml/2006/main" noGrp="1"/>
          </p:cNvSpPr>
          <p:nvPr/>
        </p:nvSpPr>
        <p:spPr>
          <a:xfrm xmlns:a="http://schemas.openxmlformats.org/drawingml/2006/main">
            <a:off x="2895600" y="4343400"/>
            <a:ext cx="2133600" cy="323850"/>
          </a:xfrm>
          <a:prstGeom xmlns:a="http://schemas.openxmlformats.org/drawingml/2006/main" prst="roundRect">
            <a:avLst>
              <a:gd name="adj" fmla="val 50000"/>
            </a:avLst>
          </a:prstGeom>
          <a:solidFill xmlns:a="http://schemas.openxmlformats.org/drawingml/2006/main">
            <a:srgbClr val="B00D68">
              <a:alpha val="40000"/>
            </a:srgbClr>
          </a:solidFill>
          <a:ln xmlns:a="http://schemas.openxmlformats.org/drawingml/2006/main" w="9525">
            <a:solidFill>
              <a:srgbClr val="B00D68">
                <a:alpha val="40000"/>
              </a:srgbClr>
            </a:solidFill>
            <a:prstDash val="solid"/>
          </a:ln>
        </p:spPr>
      </p:sp>
      <p:sp>
        <p:nvSpPr>
          <p:cNvPr id="24" name="">
            <a:extLst xmlns:a="http://schemas.openxmlformats.org/drawingml/2006/main">
              <a:ext uri="{FF2B5EF4-FFF2-40B4-BE49-F238E27FC236}">
                <a16:creationId xmlns:a16="http://schemas.microsoft.com/office/drawing/2014/main" id="{4516B780-7B0D-491A-9FDD-E992D6DA8308}"/>
              </a:ext>
            </a:extLst>
          </p:cNvPr>
          <p:cNvSpPr>
            <a:spLocks xmlns:a="http://schemas.openxmlformats.org/drawingml/2006/main" noGrp="1"/>
          </p:cNvSpPr>
          <p:nvPr/>
        </p:nvSpPr>
        <p:spPr>
          <a:xfrm xmlns:a="http://schemas.openxmlformats.org/drawingml/2006/main">
            <a:off x="3028950" y="4419600"/>
            <a:ext cx="1866900" cy="161925"/>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900" b="1" i="0">
                <a:solidFill>
                  <a:srgbClr val="FFFFFF"/>
                </a:solidFill>
                <a:latin typeface="Inter"/>
                <a:ea typeface="Inter"/>
                <a:cs typeface="Inter"/>
              </a:defRPr>
            </a:pPr>
            <a:r>
              <a:rPr sz="900" b="1" i="0">
                <a:solidFill>
                  <a:srgbClr val="FFFFFF"/>
                </a:solidFill>
                <a:latin typeface="Inter"/>
                <a:ea typeface="Inter"/>
                <a:cs typeface="Inter"/>
              </a:rPr>
              <a:t>Less integrator friction</a:t>
            </a:r>
          </a:p>
        </p:txBody>
      </p:sp>
      <p:sp>
        <p:nvSpPr>
          <p:cNvPr id="25" name="">
            <a:extLst xmlns:a="http://schemas.openxmlformats.org/drawingml/2006/main">
              <a:ext uri="{FF2B5EF4-FFF2-40B4-BE49-F238E27FC236}">
                <a16:creationId xmlns:a16="http://schemas.microsoft.com/office/drawing/2014/main" id="{2980DF45-8C37-44C7-BEBF-D41E5DEE0235}"/>
              </a:ext>
            </a:extLst>
          </p:cNvPr>
          <p:cNvSpPr>
            <a:spLocks xmlns:a="http://schemas.openxmlformats.org/drawingml/2006/main" noGrp="1"/>
          </p:cNvSpPr>
          <p:nvPr/>
        </p:nvSpPr>
        <p:spPr>
          <a:xfrm xmlns:a="http://schemas.openxmlformats.org/drawingml/2006/main">
            <a:off x="5162550" y="4343400"/>
            <a:ext cx="1924050" cy="323850"/>
          </a:xfrm>
          <a:prstGeom xmlns:a="http://schemas.openxmlformats.org/drawingml/2006/main" prst="roundRect">
            <a:avLst>
              <a:gd name="adj" fmla="val 50000"/>
            </a:avLst>
          </a:prstGeom>
          <a:solidFill xmlns:a="http://schemas.openxmlformats.org/drawingml/2006/main">
            <a:srgbClr val="FFFFFF">
              <a:alpha val="10196"/>
            </a:srgbClr>
          </a:solidFill>
          <a:ln xmlns:a="http://schemas.openxmlformats.org/drawingml/2006/main" w="9525">
            <a:solidFill>
              <a:srgbClr val="FFFFFF">
                <a:alpha val="10196"/>
              </a:srgbClr>
            </a:solidFill>
            <a:prstDash val="solid"/>
          </a:ln>
        </p:spPr>
      </p:sp>
      <p:sp>
        <p:nvSpPr>
          <p:cNvPr id="26" name="">
            <a:extLst xmlns:a="http://schemas.openxmlformats.org/drawingml/2006/main">
              <a:ext uri="{FF2B5EF4-FFF2-40B4-BE49-F238E27FC236}">
                <a16:creationId xmlns:a16="http://schemas.microsoft.com/office/drawing/2014/main" id="{72AD7EFC-A817-401C-9C4E-82BC52B974A8}"/>
              </a:ext>
            </a:extLst>
          </p:cNvPr>
          <p:cNvSpPr>
            <a:spLocks xmlns:a="http://schemas.openxmlformats.org/drawingml/2006/main" noGrp="1"/>
          </p:cNvSpPr>
          <p:nvPr/>
        </p:nvSpPr>
        <p:spPr>
          <a:xfrm xmlns:a="http://schemas.openxmlformats.org/drawingml/2006/main">
            <a:off x="5295900" y="4419600"/>
            <a:ext cx="1657350" cy="161925"/>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900" b="1" i="0">
                <a:solidFill>
                  <a:srgbClr val="FFFFFF"/>
                </a:solidFill>
                <a:latin typeface="Inter"/>
                <a:ea typeface="Inter"/>
                <a:cs typeface="Inter"/>
              </a:defRPr>
            </a:pPr>
            <a:r>
              <a:rPr sz="900" b="1" i="0">
                <a:solidFill>
                  <a:srgbClr val="FFFFFF"/>
                </a:solidFill>
                <a:latin typeface="Inter"/>
                <a:ea typeface="Inter"/>
                <a:cs typeface="Inter"/>
              </a:rPr>
              <a:t>FASCO-owned insight</a:t>
            </a:r>
          </a:p>
        </p:txBody>
      </p:sp>
      <p:sp>
        <p:nvSpPr>
          <p:cNvPr id="27" name="">
            <a:extLst xmlns:a="http://schemas.openxmlformats.org/drawingml/2006/main">
              <a:ext uri="{FF2B5EF4-FFF2-40B4-BE49-F238E27FC236}">
                <a16:creationId xmlns:a16="http://schemas.microsoft.com/office/drawing/2014/main" id="{82853D64-DCBD-40CF-B32E-9C787DAA2BFF}"/>
              </a:ext>
            </a:extLst>
          </p:cNvPr>
          <p:cNvSpPr>
            <a:spLocks xmlns:a="http://schemas.openxmlformats.org/drawingml/2006/main" noGrp="1"/>
          </p:cNvSpPr>
          <p:nvPr/>
        </p:nvSpPr>
        <p:spPr>
          <a:xfrm xmlns:a="http://schemas.openxmlformats.org/drawingml/2006/main">
            <a:off x="762000" y="5905500"/>
            <a:ext cx="6096000" cy="190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975" b="1" i="0">
                <a:solidFill>
                  <a:srgbClr val="BBD5F1"/>
                </a:solidFill>
                <a:latin typeface="Inter"/>
                <a:ea typeface="Inter"/>
                <a:cs typeface="Inter"/>
              </a:defRPr>
            </a:pPr>
            <a:r>
              <a:rPr sz="975" b="1" i="0">
                <a:solidFill>
                  <a:srgbClr val="BBD5F1"/>
                </a:solidFill>
                <a:latin typeface="Inter"/>
                <a:ea typeface="Inter"/>
                <a:cs typeface="Inter"/>
              </a:rPr>
              <a:t>Prepared for FASCO | Prepared by Local Nerds | June 15, 2026</a:t>
            </a:r>
          </a:p>
        </p:txBody>
      </p:sp>
      <p:sp>
        <p:nvSpPr>
          <p:cNvPr id="28" name="">
            <a:extLst xmlns:a="http://schemas.openxmlformats.org/drawingml/2006/main">
              <a:ext uri="{FF2B5EF4-FFF2-40B4-BE49-F238E27FC236}">
                <a16:creationId xmlns:a16="http://schemas.microsoft.com/office/drawing/2014/main" id="{9A4B9BF6-B88C-40F0-A3FD-DB10E0508E40}"/>
              </a:ext>
            </a:extLst>
          </p:cNvPr>
          <p:cNvSpPr>
            <a:spLocks xmlns:a="http://schemas.openxmlformats.org/drawingml/2006/main" noGrp="1"/>
          </p:cNvSpPr>
          <p:nvPr/>
        </p:nvSpPr>
        <p:spPr>
          <a:xfrm xmlns:a="http://schemas.openxmlformats.org/drawingml/2006/main">
            <a:off x="7734300" y="3314700"/>
            <a:ext cx="3028950" cy="1866900"/>
          </a:xfrm>
          <a:prstGeom xmlns:a="http://schemas.openxmlformats.org/drawingml/2006/main" prst="roundRect">
            <a:avLst>
              <a:gd name="adj" fmla="val 5102"/>
            </a:avLst>
          </a:prstGeom>
          <a:solidFill xmlns:a="http://schemas.openxmlformats.org/drawingml/2006/main">
            <a:srgbClr val="FFFFFF">
              <a:alpha val="5098"/>
            </a:srgbClr>
          </a:solidFill>
          <a:ln xmlns:a="http://schemas.openxmlformats.org/drawingml/2006/main" w="9525">
            <a:solidFill>
              <a:srgbClr val="FFFFFF">
                <a:alpha val="18039"/>
              </a:srgbClr>
            </a:solidFill>
            <a:prstDash val="solid"/>
          </a:ln>
        </p:spPr>
      </p:sp>
      <p:sp>
        <p:nvSpPr>
          <p:cNvPr id="29" name="">
            <a:extLst xmlns:a="http://schemas.openxmlformats.org/drawingml/2006/main">
              <a:ext uri="{FF2B5EF4-FFF2-40B4-BE49-F238E27FC236}">
                <a16:creationId xmlns:a16="http://schemas.microsoft.com/office/drawing/2014/main" id="{5F72494F-C2DE-4AD6-8074-0BA6EC09924F}"/>
              </a:ext>
            </a:extLst>
          </p:cNvPr>
          <p:cNvSpPr>
            <a:spLocks xmlns:a="http://schemas.openxmlformats.org/drawingml/2006/main" noGrp="1"/>
          </p:cNvSpPr>
          <p:nvPr/>
        </p:nvSpPr>
        <p:spPr>
          <a:xfrm xmlns:a="http://schemas.openxmlformats.org/drawingml/2006/main">
            <a:off x="8096250" y="3619500"/>
            <a:ext cx="15430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1" i="0">
                <a:solidFill>
                  <a:srgbClr val="FFFFFF"/>
                </a:solidFill>
                <a:latin typeface="Inter"/>
                <a:ea typeface="Inter"/>
                <a:cs typeface="Inter"/>
              </a:defRPr>
            </a:pPr>
            <a:r>
              <a:rPr sz="1350" b="1" i="0">
                <a:solidFill>
                  <a:srgbClr val="FFFFFF"/>
                </a:solidFill>
                <a:latin typeface="Inter"/>
                <a:ea typeface="Inter"/>
                <a:cs typeface="Inter"/>
              </a:rPr>
              <a:t>What we deliver</a:t>
            </a:r>
          </a:p>
        </p:txBody>
      </p:sp>
      <p:sp>
        <p:nvSpPr>
          <p:cNvPr id="30" name="">
            <a:extLst xmlns:a="http://schemas.openxmlformats.org/drawingml/2006/main">
              <a:ext uri="{FF2B5EF4-FFF2-40B4-BE49-F238E27FC236}">
                <a16:creationId xmlns:a16="http://schemas.microsoft.com/office/drawing/2014/main" id="{A0C4E6C5-3EF9-41F8-86DE-0E7A0EB11299}"/>
              </a:ext>
            </a:extLst>
          </p:cNvPr>
          <p:cNvSpPr>
            <a:spLocks xmlns:a="http://schemas.openxmlformats.org/drawingml/2006/main" noGrp="1"/>
          </p:cNvSpPr>
          <p:nvPr/>
        </p:nvSpPr>
        <p:spPr>
          <a:xfrm xmlns:a="http://schemas.openxmlformats.org/drawingml/2006/main">
            <a:off x="8096250" y="3981450"/>
            <a:ext cx="1885950" cy="8191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4000"/>
              </a:lnSpc>
              <a:buNone/>
              <a:defRPr sz="1050" b="0" i="0">
                <a:solidFill>
                  <a:srgbClr val="D7E5F5"/>
                </a:solidFill>
                <a:latin typeface="Inter"/>
                <a:ea typeface="Inter"/>
                <a:cs typeface="Inter"/>
              </a:defRPr>
            </a:pPr>
            <a:r>
              <a:rPr sz="1050" b="0" i="0">
                <a:solidFill>
                  <a:srgbClr val="D7E5F5"/>
                </a:solidFill>
                <a:latin typeface="Inter"/>
                <a:ea typeface="Inter"/>
                <a:cs typeface="Inter"/>
              </a:rPr>
              <a:t>A production hub for priorities, Huddles, scorecards, ownership, follow-through, and implementation visibility.</a:t>
            </a:r>
          </a:p>
        </p:txBody>
      </p:sp>
      <p:sp>
        <p:nvSpPr>
          <p:cNvPr id="31" name="">
            <a:extLst xmlns:a="http://schemas.openxmlformats.org/drawingml/2006/main">
              <a:ext uri="{FF2B5EF4-FFF2-40B4-BE49-F238E27FC236}">
                <a16:creationId xmlns:a16="http://schemas.microsoft.com/office/drawing/2014/main" id="{5F6A3168-2217-4153-8A3E-D42B2F8FB40B}"/>
              </a:ext>
            </a:extLst>
          </p:cNvPr>
          <p:cNvSpPr>
            <a:spLocks xmlns:a="http://schemas.openxmlformats.org/drawingml/2006/main" noGrp="1"/>
          </p:cNvSpPr>
          <p:nvPr/>
        </p:nvSpPr>
        <p:spPr>
          <a:xfrm xmlns:a="http://schemas.openxmlformats.org/drawingml/2006/main">
            <a:off x="9963150" y="3676650"/>
            <a:ext cx="533400" cy="533400"/>
          </a:xfrm>
          <a:prstGeom xmlns:a="http://schemas.openxmlformats.org/drawingml/2006/main" prst="ellipse">
            <a:avLst/>
          </a:prstGeom>
          <a:solidFill xmlns:a="http://schemas.openxmlformats.org/drawingml/2006/main">
            <a:srgbClr val="F8406E"/>
          </a:solidFill>
          <a:ln xmlns:a="http://schemas.openxmlformats.org/drawingml/2006/main" w="0">
            <a:noFill/>
            <a:prstDash val="solid"/>
          </a:ln>
        </p:spPr>
      </p:sp>
      <p:sp>
        <p:nvSpPr>
          <p:cNvPr id="32" name="">
            <a:extLst xmlns:a="http://schemas.openxmlformats.org/drawingml/2006/main">
              <a:ext uri="{FF2B5EF4-FFF2-40B4-BE49-F238E27FC236}">
                <a16:creationId xmlns:a16="http://schemas.microsoft.com/office/drawing/2014/main" id="{74E0D0BA-C863-49A0-B663-C5D5AD42E7A9}"/>
              </a:ext>
            </a:extLst>
          </p:cNvPr>
          <p:cNvSpPr>
            <a:spLocks xmlns:a="http://schemas.openxmlformats.org/drawingml/2006/main" noGrp="1"/>
          </p:cNvSpPr>
          <p:nvPr/>
        </p:nvSpPr>
        <p:spPr>
          <a:xfrm xmlns:a="http://schemas.openxmlformats.org/drawingml/2006/main">
            <a:off x="10125075" y="3829050"/>
            <a:ext cx="2286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79365"/>
          </a:bodyPr>
          <a:lstStyle xmlns:a="http://schemas.openxmlformats.org/drawingml/2006/main"/>
          <a:p xmlns:a="http://schemas.openxmlformats.org/drawingml/2006/main">
            <a:pPr algn="ctr">
              <a:lnSpc>
                <a:spcPct val="105000"/>
              </a:lnSpc>
              <a:buNone/>
              <a:defRPr sz="1350" b="1" i="0">
                <a:solidFill>
                  <a:srgbClr val="FFFFFF"/>
                </a:solidFill>
                <a:latin typeface="Inter"/>
                <a:ea typeface="Inter"/>
                <a:cs typeface="Inter"/>
              </a:defRPr>
            </a:pPr>
            <a:r>
              <a:rPr sz="1350" b="1" i="0">
                <a:solidFill>
                  <a:srgbClr val="FFFFFF"/>
                </a:solidFill>
                <a:latin typeface="Inter"/>
                <a:ea typeface="Inter"/>
                <a:cs typeface="Inter"/>
              </a:rPr>
              <a:t>v1</a:t>
            </a:r>
          </a:p>
        </p:txBody>
      </p:sp>
    </p:spTree>
    <p:extLst>
      <p:ext uri="{BB962C8B-B14F-4D97-AF65-F5344CB8AC3E}">
        <p14:creationId xmlns:p14="http://schemas.microsoft.com/office/powerpoint/2010/main" val="1629524991"/>
      </p:ext>
    </p:extLst>
  </p:cSld>
</p:sld>
</file>

<file path=ppt/slides/slide10.xml><?xml version="1.0" encoding="utf-8"?>
<p:sld xmlns:p="http://schemas.openxmlformats.org/presentationml/2006/main">
  <p:cSld>
    <p:bg>
      <p:bgPr>
        <a:solidFill xmlns:a="http://schemas.openxmlformats.org/drawingml/2006/main">
          <a:srgbClr val="FAF8F5"/>
        </a:solidFill>
      </p:bgPr>
    </p:bg>
    <p:spTree>
      <p:nvGrpSpPr>
        <p:cNvPr id="1" name=""/>
        <p:cNvGrpSpPr/>
        <p:nvPr/>
      </p:nvGrpSpPr>
      <p:grpSpPr>
        <a:xfrm xmlns:a="http://schemas.openxmlformats.org/drawingml/2006/main"/>
      </p:grpSpPr>
      <p:pic>
        <p:nvPicPr>
          <p:cNvPr id="32" name=""/>
          <p:cNvPicPr>
            <a:picLocks xmlns:a="http://schemas.openxmlformats.org/drawingml/2006/main" noChangeAspect="1"/>
          </p:cNvPicPr>
          <p:nvPr/>
        </p:nvPicPr>
        <p:blipFill>
          <a:blip xmlns:r="http://schemas.openxmlformats.org/officeDocument/2006/relationships" xmlns:a="http://schemas.openxmlformats.org/drawingml/2006/main" r:embed="Ra6baf39c198c4581">
            <a:extLst>
              <a:ext uri="{96DAC541-7B7A-43D3-8B79-37D633B846F1}">
                <asvg:svgBlip xmlns:asvg="http://schemas.microsoft.com/office/drawing/2016/SVG/main" r:embed="R06d378fcfcaf4612"/>
              </a:ext>
            </a:extLst>
          </a:blip>
          <a:stretch xmlns:a="http://schemas.openxmlformats.org/drawingml/2006/main"/>
        </p:blipFill>
        <p:spPr>
          <a:xfrm xmlns:a="http://schemas.openxmlformats.org/drawingml/2006/main">
            <a:off x="647700" y="381000"/>
            <a:ext cx="640080" cy="288036"/>
          </a:xfrm>
          <a:prstGeom xmlns:a="http://schemas.openxmlformats.org/drawingml/2006/main" prst="rect">
            <a:avLst/>
          </a:prstGeom>
        </p:spPr>
      </p:pic>
      <p:sp>
        <p:nvSpPr>
          <p:cNvPr id="2" name="">
            <a:extLst xmlns:a="http://schemas.openxmlformats.org/drawingml/2006/main">
              <a:ext uri="{FF2B5EF4-FFF2-40B4-BE49-F238E27FC236}">
                <a16:creationId xmlns:a16="http://schemas.microsoft.com/office/drawing/2014/main" id="{D5F7A172-438F-4AEB-9CD9-745AEC51182E}"/>
              </a:ext>
            </a:extLst>
          </p:cNvPr>
          <p:cNvSpPr>
            <a:spLocks xmlns:a="http://schemas.openxmlformats.org/drawingml/2006/main" noGrp="1"/>
          </p:cNvSpPr>
          <p:nvPr/>
        </p:nvSpPr>
        <p:spPr>
          <a:xfrm xmlns:a="http://schemas.openxmlformats.org/drawingml/2006/main">
            <a:off x="1752600" y="457200"/>
            <a:ext cx="6667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B00D68"/>
                </a:solidFill>
                <a:latin typeface="Kode Mono"/>
                <a:ea typeface="Kode Mono"/>
                <a:cs typeface="Kode Mono"/>
              </a:defRPr>
            </a:pPr>
            <a:r>
              <a:rPr sz="825" b="1" i="0">
                <a:solidFill>
                  <a:srgbClr val="B00D68"/>
                </a:solidFill>
                <a:latin typeface="Kode Mono"/>
                <a:ea typeface="Kode Mono"/>
                <a:cs typeface="Kode Mono"/>
              </a:rPr>
              <a:t>DEFINITION OF DONE</a:t>
            </a:r>
          </a:p>
        </p:txBody>
      </p:sp>
      <p:sp>
        <p:nvSpPr>
          <p:cNvPr id="3" name="">
            <a:extLst xmlns:a="http://schemas.openxmlformats.org/drawingml/2006/main">
              <a:ext uri="{FF2B5EF4-FFF2-40B4-BE49-F238E27FC236}">
                <a16:creationId xmlns:a16="http://schemas.microsoft.com/office/drawing/2014/main" id="{8DF96DB2-1096-4C87-BF96-F1BC18721705}"/>
              </a:ext>
            </a:extLst>
          </p:cNvPr>
          <p:cNvSpPr>
            <a:spLocks xmlns:a="http://schemas.openxmlformats.org/drawingml/2006/main" noGrp="1"/>
          </p:cNvSpPr>
          <p:nvPr/>
        </p:nvSpPr>
        <p:spPr>
          <a:xfrm xmlns:a="http://schemas.openxmlformats.org/drawingml/2006/main">
            <a:off x="647700" y="800100"/>
            <a:ext cx="8191500" cy="7429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95000"/>
              </a:lnSpc>
              <a:buNone/>
              <a:defRPr sz="2625" b="1" i="0">
                <a:solidFill>
                  <a:srgbClr val="1A1A2E"/>
                </a:solidFill>
                <a:latin typeface="Inter"/>
                <a:ea typeface="Inter"/>
                <a:cs typeface="Inter"/>
              </a:defRPr>
            </a:pPr>
            <a:r>
              <a:rPr sz="2625" b="1" i="0">
                <a:solidFill>
                  <a:srgbClr val="1A1A2E"/>
                </a:solidFill>
                <a:latin typeface="Inter"/>
                <a:ea typeface="Inter"/>
                <a:cs typeface="Inter"/>
              </a:rPr>
              <a:t>Acceptance is tied to live user workflows</a:t>
            </a:r>
          </a:p>
        </p:txBody>
      </p:sp>
      <p:sp>
        <p:nvSpPr>
          <p:cNvPr id="4" name="">
            <a:extLst xmlns:a="http://schemas.openxmlformats.org/drawingml/2006/main">
              <a:ext uri="{FF2B5EF4-FFF2-40B4-BE49-F238E27FC236}">
                <a16:creationId xmlns:a16="http://schemas.microsoft.com/office/drawing/2014/main" id="{22F67A2F-B803-435C-A59B-DCC6A08AA830}"/>
              </a:ext>
            </a:extLst>
          </p:cNvPr>
          <p:cNvSpPr>
            <a:spLocks xmlns:a="http://schemas.openxmlformats.org/drawingml/2006/main" noGrp="1"/>
          </p:cNvSpPr>
          <p:nvPr/>
        </p:nvSpPr>
        <p:spPr>
          <a:xfrm xmlns:a="http://schemas.openxmlformats.org/drawingml/2006/main">
            <a:off x="647700" y="6438900"/>
            <a:ext cx="61912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8A96A6"/>
                </a:solidFill>
                <a:latin typeface="Inter"/>
                <a:ea typeface="Inter"/>
                <a:cs typeface="Inter"/>
              </a:defRPr>
            </a:pPr>
            <a:r>
              <a:rPr sz="825" b="1" i="0">
                <a:solidFill>
                  <a:srgbClr val="8A96A6"/>
                </a:solidFill>
                <a:latin typeface="Inter"/>
                <a:ea typeface="Inter"/>
                <a:cs typeface="Inter"/>
              </a:rPr>
              <a:t>Local Nerds | FASCO Alignment Hub | Proposal | June 15, 2026</a:t>
            </a:r>
          </a:p>
        </p:txBody>
      </p:sp>
      <p:sp>
        <p:nvSpPr>
          <p:cNvPr id="5" name="">
            <a:extLst xmlns:a="http://schemas.openxmlformats.org/drawingml/2006/main">
              <a:ext uri="{FF2B5EF4-FFF2-40B4-BE49-F238E27FC236}">
                <a16:creationId xmlns:a16="http://schemas.microsoft.com/office/drawing/2014/main" id="{1F6AAE02-741B-42E4-9FFB-5A720651F234}"/>
              </a:ext>
            </a:extLst>
          </p:cNvPr>
          <p:cNvSpPr>
            <a:spLocks xmlns:a="http://schemas.openxmlformats.org/drawingml/2006/main" noGrp="1"/>
          </p:cNvSpPr>
          <p:nvPr/>
        </p:nvSpPr>
        <p:spPr>
          <a:xfrm xmlns:a="http://schemas.openxmlformats.org/drawingml/2006/main">
            <a:off x="11087100" y="6381750"/>
            <a:ext cx="4572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1" i="0">
                <a:solidFill>
                  <a:srgbClr val="8A96A6"/>
                </a:solidFill>
                <a:latin typeface="Inter"/>
                <a:ea typeface="Inter"/>
                <a:cs typeface="Inter"/>
              </a:defRPr>
            </a:pPr>
            <a:r>
              <a:rPr sz="975" b="1" i="0">
                <a:solidFill>
                  <a:srgbClr val="8A96A6"/>
                </a:solidFill>
                <a:latin typeface="Inter"/>
                <a:ea typeface="Inter"/>
                <a:cs typeface="Inter"/>
              </a:rPr>
              <a:t>10</a:t>
            </a:r>
          </a:p>
        </p:txBody>
      </p:sp>
      <p:sp>
        <p:nvSpPr>
          <p:cNvPr id="6" name="">
            <a:extLst xmlns:a="http://schemas.openxmlformats.org/drawingml/2006/main">
              <a:ext uri="{FF2B5EF4-FFF2-40B4-BE49-F238E27FC236}">
                <a16:creationId xmlns:a16="http://schemas.microsoft.com/office/drawing/2014/main" id="{286E621B-4CA1-4E54-A0B3-04658A57D68F}"/>
              </a:ext>
            </a:extLst>
          </p:cNvPr>
          <p:cNvSpPr>
            <a:spLocks xmlns:a="http://schemas.openxmlformats.org/drawingml/2006/main" noGrp="1"/>
          </p:cNvSpPr>
          <p:nvPr/>
        </p:nvSpPr>
        <p:spPr>
          <a:xfrm xmlns:a="http://schemas.openxmlformats.org/drawingml/2006/main">
            <a:off x="647700" y="6248400"/>
            <a:ext cx="10896600" cy="0"/>
          </a:xfrm>
          <a:prstGeom xmlns:a="http://schemas.openxmlformats.org/drawingml/2006/main" prst="line">
            <a:avLst/>
          </a:prstGeom>
          <a:noFill xmlns:a="http://schemas.openxmlformats.org/drawingml/2006/main"/>
          <a:ln xmlns:a="http://schemas.openxmlformats.org/drawingml/2006/main" w="9525">
            <a:solidFill>
              <a:srgbClr val="D8DEE8"/>
            </a:solidFill>
            <a:prstDash val="solid"/>
          </a:ln>
        </p:spPr>
      </p:sp>
      <p:sp>
        <p:nvSpPr>
          <p:cNvPr id="7" name="">
            <a:extLst xmlns:a="http://schemas.openxmlformats.org/drawingml/2006/main">
              <a:ext uri="{FF2B5EF4-FFF2-40B4-BE49-F238E27FC236}">
                <a16:creationId xmlns:a16="http://schemas.microsoft.com/office/drawing/2014/main" id="{0DE72F32-2C4E-4029-BC8D-20E8366C16FA}"/>
              </a:ext>
            </a:extLst>
          </p:cNvPr>
          <p:cNvSpPr>
            <a:spLocks xmlns:a="http://schemas.openxmlformats.org/drawingml/2006/main" noGrp="1"/>
          </p:cNvSpPr>
          <p:nvPr/>
        </p:nvSpPr>
        <p:spPr>
          <a:xfrm xmlns:a="http://schemas.openxmlformats.org/drawingml/2006/main">
            <a:off x="647700" y="1600200"/>
            <a:ext cx="8858250" cy="4000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6806"/>
          </a:bodyPr>
          <a:lstStyle xmlns:a="http://schemas.openxmlformats.org/drawingml/2006/main"/>
          <a:p xmlns:a="http://schemas.openxmlformats.org/drawingml/2006/main">
            <a:pPr algn="l">
              <a:lnSpc>
                <a:spcPct val="112000"/>
              </a:lnSpc>
              <a:buNone/>
              <a:defRPr sz="1350" b="0" i="0">
                <a:solidFill>
                  <a:srgbClr val="5F6070"/>
                </a:solidFill>
                <a:latin typeface="Inter"/>
                <a:ea typeface="Inter"/>
                <a:cs typeface="Inter"/>
              </a:defRPr>
            </a:pPr>
            <a:r>
              <a:rPr sz="1350" b="0" i="0">
                <a:solidFill>
                  <a:srgbClr val="5F6070"/>
                </a:solidFill>
                <a:latin typeface="Inter"/>
                <a:ea typeface="Inter"/>
                <a:cs typeface="Inter"/>
              </a:rPr>
              <a:t>The launch is accepted when real users can complete the core workflows with correct access, persistent data, and no launch-blocking defects.</a:t>
            </a:r>
          </a:p>
        </p:txBody>
      </p:sp>
      <p:sp>
        <p:nvSpPr>
          <p:cNvPr id="8" name="">
            <a:extLst xmlns:a="http://schemas.openxmlformats.org/drawingml/2006/main">
              <a:ext uri="{FF2B5EF4-FFF2-40B4-BE49-F238E27FC236}">
                <a16:creationId xmlns:a16="http://schemas.microsoft.com/office/drawing/2014/main" id="{639DD3C2-EA25-4205-ADC1-4BDCFCBC9035}"/>
              </a:ext>
            </a:extLst>
          </p:cNvPr>
          <p:cNvSpPr>
            <a:spLocks xmlns:a="http://schemas.openxmlformats.org/drawingml/2006/main" noGrp="1"/>
          </p:cNvSpPr>
          <p:nvPr/>
        </p:nvSpPr>
        <p:spPr>
          <a:xfrm xmlns:a="http://schemas.openxmlformats.org/drawingml/2006/main">
            <a:off x="990600" y="2486025"/>
            <a:ext cx="152400" cy="152400"/>
          </a:xfrm>
          <a:prstGeom xmlns:a="http://schemas.openxmlformats.org/drawingml/2006/main" prst="ellipse">
            <a:avLst/>
          </a:prstGeom>
          <a:solidFill xmlns:a="http://schemas.openxmlformats.org/drawingml/2006/main">
            <a:srgbClr val="059669"/>
          </a:solidFill>
          <a:ln xmlns:a="http://schemas.openxmlformats.org/drawingml/2006/main" w="0">
            <a:noFill/>
            <a:prstDash val="solid"/>
          </a:ln>
        </p:spPr>
      </p:sp>
      <p:sp>
        <p:nvSpPr>
          <p:cNvPr id="9" name="">
            <a:extLst xmlns:a="http://schemas.openxmlformats.org/drawingml/2006/main">
              <a:ext uri="{FF2B5EF4-FFF2-40B4-BE49-F238E27FC236}">
                <a16:creationId xmlns:a16="http://schemas.microsoft.com/office/drawing/2014/main" id="{3C9C1CBC-8B8F-4EE9-9EB1-B367739978E5}"/>
              </a:ext>
            </a:extLst>
          </p:cNvPr>
          <p:cNvSpPr>
            <a:spLocks xmlns:a="http://schemas.openxmlformats.org/drawingml/2006/main" noGrp="1"/>
          </p:cNvSpPr>
          <p:nvPr/>
        </p:nvSpPr>
        <p:spPr>
          <a:xfrm xmlns:a="http://schemas.openxmlformats.org/drawingml/2006/main">
            <a:off x="1021080" y="248126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10" name="">
            <a:extLst xmlns:a="http://schemas.openxmlformats.org/drawingml/2006/main">
              <a:ext uri="{FF2B5EF4-FFF2-40B4-BE49-F238E27FC236}">
                <a16:creationId xmlns:a16="http://schemas.microsoft.com/office/drawing/2014/main" id="{9D3675F5-0958-435D-93FE-68341C67984E}"/>
              </a:ext>
            </a:extLst>
          </p:cNvPr>
          <p:cNvSpPr>
            <a:spLocks xmlns:a="http://schemas.openxmlformats.org/drawingml/2006/main" noGrp="1"/>
          </p:cNvSpPr>
          <p:nvPr/>
        </p:nvSpPr>
        <p:spPr>
          <a:xfrm xmlns:a="http://schemas.openxmlformats.org/drawingml/2006/main">
            <a:off x="1257300" y="246697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4204"/>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District admin signs in, accesses the right district, invites users, and manages roles.</a:t>
            </a:r>
          </a:p>
        </p:txBody>
      </p:sp>
      <p:sp>
        <p:nvSpPr>
          <p:cNvPr id="11" name="">
            <a:extLst xmlns:a="http://schemas.openxmlformats.org/drawingml/2006/main">
              <a:ext uri="{FF2B5EF4-FFF2-40B4-BE49-F238E27FC236}">
                <a16:creationId xmlns:a16="http://schemas.microsoft.com/office/drawing/2014/main" id="{AB347670-3CFB-4D24-939D-634DE3C13B12}"/>
              </a:ext>
            </a:extLst>
          </p:cNvPr>
          <p:cNvSpPr>
            <a:spLocks xmlns:a="http://schemas.openxmlformats.org/drawingml/2006/main" noGrp="1"/>
          </p:cNvSpPr>
          <p:nvPr/>
        </p:nvSpPr>
        <p:spPr>
          <a:xfrm xmlns:a="http://schemas.openxmlformats.org/drawingml/2006/main">
            <a:off x="990600" y="3209925"/>
            <a:ext cx="152400" cy="152400"/>
          </a:xfrm>
          <a:prstGeom xmlns:a="http://schemas.openxmlformats.org/drawingml/2006/main" prst="ellipse">
            <a:avLst/>
          </a:prstGeom>
          <a:solidFill xmlns:a="http://schemas.openxmlformats.org/drawingml/2006/main">
            <a:srgbClr val="059669"/>
          </a:solidFill>
          <a:ln xmlns:a="http://schemas.openxmlformats.org/drawingml/2006/main" w="0">
            <a:noFill/>
            <a:prstDash val="solid"/>
          </a:ln>
        </p:spPr>
      </p:sp>
      <p:sp>
        <p:nvSpPr>
          <p:cNvPr id="12" name="">
            <a:extLst xmlns:a="http://schemas.openxmlformats.org/drawingml/2006/main">
              <a:ext uri="{FF2B5EF4-FFF2-40B4-BE49-F238E27FC236}">
                <a16:creationId xmlns:a16="http://schemas.microsoft.com/office/drawing/2014/main" id="{6C72E529-0B3E-49EC-9214-3FD0CD93FB5A}"/>
              </a:ext>
            </a:extLst>
          </p:cNvPr>
          <p:cNvSpPr>
            <a:spLocks xmlns:a="http://schemas.openxmlformats.org/drawingml/2006/main" noGrp="1"/>
          </p:cNvSpPr>
          <p:nvPr/>
        </p:nvSpPr>
        <p:spPr>
          <a:xfrm xmlns:a="http://schemas.openxmlformats.org/drawingml/2006/main">
            <a:off x="1021080" y="320516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13" name="">
            <a:extLst xmlns:a="http://schemas.openxmlformats.org/drawingml/2006/main">
              <a:ext uri="{FF2B5EF4-FFF2-40B4-BE49-F238E27FC236}">
                <a16:creationId xmlns:a16="http://schemas.microsoft.com/office/drawing/2014/main" id="{C0C882E6-7729-4512-9454-DD8BD609D1DF}"/>
              </a:ext>
            </a:extLst>
          </p:cNvPr>
          <p:cNvSpPr>
            <a:spLocks xmlns:a="http://schemas.openxmlformats.org/drawingml/2006/main" noGrp="1"/>
          </p:cNvSpPr>
          <p:nvPr/>
        </p:nvSpPr>
        <p:spPr>
          <a:xfrm xmlns:a="http://schemas.openxmlformats.org/drawingml/2006/main">
            <a:off x="1257300" y="319087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4646"/>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Google SSO, Microsoft SSO, invites, and weekly magic links work for launch users.</a:t>
            </a:r>
          </a:p>
        </p:txBody>
      </p:sp>
      <p:sp>
        <p:nvSpPr>
          <p:cNvPr id="14" name="">
            <a:extLst xmlns:a="http://schemas.openxmlformats.org/drawingml/2006/main">
              <a:ext uri="{FF2B5EF4-FFF2-40B4-BE49-F238E27FC236}">
                <a16:creationId xmlns:a16="http://schemas.microsoft.com/office/drawing/2014/main" id="{1F7E3BE6-7149-4C9F-A96E-C41340850EFF}"/>
              </a:ext>
            </a:extLst>
          </p:cNvPr>
          <p:cNvSpPr>
            <a:spLocks xmlns:a="http://schemas.openxmlformats.org/drawingml/2006/main" noGrp="1"/>
          </p:cNvSpPr>
          <p:nvPr/>
        </p:nvSpPr>
        <p:spPr>
          <a:xfrm xmlns:a="http://schemas.openxmlformats.org/drawingml/2006/main">
            <a:off x="990600" y="3933825"/>
            <a:ext cx="152400" cy="152400"/>
          </a:xfrm>
          <a:prstGeom xmlns:a="http://schemas.openxmlformats.org/drawingml/2006/main" prst="ellipse">
            <a:avLst/>
          </a:prstGeom>
          <a:solidFill xmlns:a="http://schemas.openxmlformats.org/drawingml/2006/main">
            <a:srgbClr val="059669"/>
          </a:solidFill>
          <a:ln xmlns:a="http://schemas.openxmlformats.org/drawingml/2006/main" w="0">
            <a:noFill/>
            <a:prstDash val="solid"/>
          </a:ln>
        </p:spPr>
      </p:sp>
      <p:sp>
        <p:nvSpPr>
          <p:cNvPr id="15" name="">
            <a:extLst xmlns:a="http://schemas.openxmlformats.org/drawingml/2006/main">
              <a:ext uri="{FF2B5EF4-FFF2-40B4-BE49-F238E27FC236}">
                <a16:creationId xmlns:a16="http://schemas.microsoft.com/office/drawing/2014/main" id="{87AEF031-6663-4ECF-AE0D-5A1F3FACDC1C}"/>
              </a:ext>
            </a:extLst>
          </p:cNvPr>
          <p:cNvSpPr>
            <a:spLocks xmlns:a="http://schemas.openxmlformats.org/drawingml/2006/main" noGrp="1"/>
          </p:cNvSpPr>
          <p:nvPr/>
        </p:nvSpPr>
        <p:spPr>
          <a:xfrm xmlns:a="http://schemas.openxmlformats.org/drawingml/2006/main">
            <a:off x="1021080" y="392906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16" name="">
            <a:extLst xmlns:a="http://schemas.openxmlformats.org/drawingml/2006/main">
              <a:ext uri="{FF2B5EF4-FFF2-40B4-BE49-F238E27FC236}">
                <a16:creationId xmlns:a16="http://schemas.microsoft.com/office/drawing/2014/main" id="{BE6C1A09-31B3-49B8-861A-03914803654F}"/>
              </a:ext>
            </a:extLst>
          </p:cNvPr>
          <p:cNvSpPr>
            <a:spLocks xmlns:a="http://schemas.openxmlformats.org/drawingml/2006/main" noGrp="1"/>
          </p:cNvSpPr>
          <p:nvPr/>
        </p:nvSpPr>
        <p:spPr>
          <a:xfrm xmlns:a="http://schemas.openxmlformats.org/drawingml/2006/main">
            <a:off x="1257300" y="391477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75758"/>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FASCO system admin can see launch accounts, adoption indicators, problem themes, and blocker patterns.</a:t>
            </a:r>
          </a:p>
        </p:txBody>
      </p:sp>
      <p:sp>
        <p:nvSpPr>
          <p:cNvPr id="17" name="">
            <a:extLst xmlns:a="http://schemas.openxmlformats.org/drawingml/2006/main">
              <a:ext uri="{FF2B5EF4-FFF2-40B4-BE49-F238E27FC236}">
                <a16:creationId xmlns:a16="http://schemas.microsoft.com/office/drawing/2014/main" id="{12104BC1-CCDA-4EC4-94CD-3BD0232C14BF}"/>
              </a:ext>
            </a:extLst>
          </p:cNvPr>
          <p:cNvSpPr>
            <a:spLocks xmlns:a="http://schemas.openxmlformats.org/drawingml/2006/main" noGrp="1"/>
          </p:cNvSpPr>
          <p:nvPr/>
        </p:nvSpPr>
        <p:spPr>
          <a:xfrm xmlns:a="http://schemas.openxmlformats.org/drawingml/2006/main">
            <a:off x="990600" y="4657725"/>
            <a:ext cx="152400" cy="152400"/>
          </a:xfrm>
          <a:prstGeom xmlns:a="http://schemas.openxmlformats.org/drawingml/2006/main" prst="ellipse">
            <a:avLst/>
          </a:prstGeom>
          <a:solidFill xmlns:a="http://schemas.openxmlformats.org/drawingml/2006/main">
            <a:srgbClr val="059669"/>
          </a:solidFill>
          <a:ln xmlns:a="http://schemas.openxmlformats.org/drawingml/2006/main" w="0">
            <a:noFill/>
            <a:prstDash val="solid"/>
          </a:ln>
        </p:spPr>
      </p:sp>
      <p:sp>
        <p:nvSpPr>
          <p:cNvPr id="18" name="">
            <a:extLst xmlns:a="http://schemas.openxmlformats.org/drawingml/2006/main">
              <a:ext uri="{FF2B5EF4-FFF2-40B4-BE49-F238E27FC236}">
                <a16:creationId xmlns:a16="http://schemas.microsoft.com/office/drawing/2014/main" id="{3690A3B6-94D9-4742-8C12-59B0852E2A02}"/>
              </a:ext>
            </a:extLst>
          </p:cNvPr>
          <p:cNvSpPr>
            <a:spLocks xmlns:a="http://schemas.openxmlformats.org/drawingml/2006/main" noGrp="1"/>
          </p:cNvSpPr>
          <p:nvPr/>
        </p:nvSpPr>
        <p:spPr>
          <a:xfrm xmlns:a="http://schemas.openxmlformats.org/drawingml/2006/main">
            <a:off x="1021080" y="465296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19" name="">
            <a:extLst xmlns:a="http://schemas.openxmlformats.org/drawingml/2006/main">
              <a:ext uri="{FF2B5EF4-FFF2-40B4-BE49-F238E27FC236}">
                <a16:creationId xmlns:a16="http://schemas.microsoft.com/office/drawing/2014/main" id="{6EA42448-9800-478F-8346-A50150BCA066}"/>
              </a:ext>
            </a:extLst>
          </p:cNvPr>
          <p:cNvSpPr>
            <a:spLocks xmlns:a="http://schemas.openxmlformats.org/drawingml/2006/main" noGrp="1"/>
          </p:cNvSpPr>
          <p:nvPr/>
        </p:nvSpPr>
        <p:spPr>
          <a:xfrm xmlns:a="http://schemas.openxmlformats.org/drawingml/2006/main">
            <a:off x="1257300" y="463867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4789"/>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Coach can view assigned district data and cannot view unrelated districts.</a:t>
            </a:r>
          </a:p>
        </p:txBody>
      </p:sp>
      <p:sp>
        <p:nvSpPr>
          <p:cNvPr id="20" name="">
            <a:extLst xmlns:a="http://schemas.openxmlformats.org/drawingml/2006/main">
              <a:ext uri="{FF2B5EF4-FFF2-40B4-BE49-F238E27FC236}">
                <a16:creationId xmlns:a16="http://schemas.microsoft.com/office/drawing/2014/main" id="{AA922AFD-4DFD-4528-B587-EF3B0CE2FB7A}"/>
              </a:ext>
            </a:extLst>
          </p:cNvPr>
          <p:cNvSpPr>
            <a:spLocks xmlns:a="http://schemas.openxmlformats.org/drawingml/2006/main" noGrp="1"/>
          </p:cNvSpPr>
          <p:nvPr/>
        </p:nvSpPr>
        <p:spPr>
          <a:xfrm xmlns:a="http://schemas.openxmlformats.org/drawingml/2006/main">
            <a:off x="6305550" y="2486025"/>
            <a:ext cx="152400" cy="152400"/>
          </a:xfrm>
          <a:prstGeom xmlns:a="http://schemas.openxmlformats.org/drawingml/2006/main" prst="ellipse">
            <a:avLst/>
          </a:prstGeom>
          <a:solidFill xmlns:a="http://schemas.openxmlformats.org/drawingml/2006/main">
            <a:srgbClr val="40C9F7"/>
          </a:solidFill>
          <a:ln xmlns:a="http://schemas.openxmlformats.org/drawingml/2006/main" w="0">
            <a:noFill/>
            <a:prstDash val="solid"/>
          </a:ln>
        </p:spPr>
      </p:sp>
      <p:sp>
        <p:nvSpPr>
          <p:cNvPr id="21" name="">
            <a:extLst xmlns:a="http://schemas.openxmlformats.org/drawingml/2006/main">
              <a:ext uri="{FF2B5EF4-FFF2-40B4-BE49-F238E27FC236}">
                <a16:creationId xmlns:a16="http://schemas.microsoft.com/office/drawing/2014/main" id="{D020E592-F79B-494C-9AEC-7007897C433D}"/>
              </a:ext>
            </a:extLst>
          </p:cNvPr>
          <p:cNvSpPr>
            <a:spLocks xmlns:a="http://schemas.openxmlformats.org/drawingml/2006/main" noGrp="1"/>
          </p:cNvSpPr>
          <p:nvPr/>
        </p:nvSpPr>
        <p:spPr>
          <a:xfrm xmlns:a="http://schemas.openxmlformats.org/drawingml/2006/main">
            <a:off x="6336030" y="248126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22" name="">
            <a:extLst xmlns:a="http://schemas.openxmlformats.org/drawingml/2006/main">
              <a:ext uri="{FF2B5EF4-FFF2-40B4-BE49-F238E27FC236}">
                <a16:creationId xmlns:a16="http://schemas.microsoft.com/office/drawing/2014/main" id="{BBA6A31B-5390-4E06-A3A9-E4E143ABF125}"/>
              </a:ext>
            </a:extLst>
          </p:cNvPr>
          <p:cNvSpPr>
            <a:spLocks xmlns:a="http://schemas.openxmlformats.org/drawingml/2006/main" noGrp="1"/>
          </p:cNvSpPr>
          <p:nvPr/>
        </p:nvSpPr>
        <p:spPr>
          <a:xfrm xmlns:a="http://schemas.openxmlformats.org/drawingml/2006/main">
            <a:off x="6572250" y="246697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3239"/>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Vitals, Rocks, Later List, Tasks, and Weekly Huddle persist across sessions.</a:t>
            </a:r>
          </a:p>
        </p:txBody>
      </p:sp>
      <p:sp>
        <p:nvSpPr>
          <p:cNvPr id="23" name="">
            <a:extLst xmlns:a="http://schemas.openxmlformats.org/drawingml/2006/main">
              <a:ext uri="{FF2B5EF4-FFF2-40B4-BE49-F238E27FC236}">
                <a16:creationId xmlns:a16="http://schemas.microsoft.com/office/drawing/2014/main" id="{1878073C-A71D-46B1-8958-EA40EAC5BC38}"/>
              </a:ext>
            </a:extLst>
          </p:cNvPr>
          <p:cNvSpPr>
            <a:spLocks xmlns:a="http://schemas.openxmlformats.org/drawingml/2006/main" noGrp="1"/>
          </p:cNvSpPr>
          <p:nvPr/>
        </p:nvSpPr>
        <p:spPr>
          <a:xfrm xmlns:a="http://schemas.openxmlformats.org/drawingml/2006/main">
            <a:off x="6305550" y="3209925"/>
            <a:ext cx="152400" cy="152400"/>
          </a:xfrm>
          <a:prstGeom xmlns:a="http://schemas.openxmlformats.org/drawingml/2006/main" prst="ellipse">
            <a:avLst/>
          </a:prstGeom>
          <a:solidFill xmlns:a="http://schemas.openxmlformats.org/drawingml/2006/main">
            <a:srgbClr val="40C9F7"/>
          </a:solidFill>
          <a:ln xmlns:a="http://schemas.openxmlformats.org/drawingml/2006/main" w="0">
            <a:noFill/>
            <a:prstDash val="solid"/>
          </a:ln>
        </p:spPr>
      </p:sp>
      <p:sp>
        <p:nvSpPr>
          <p:cNvPr id="24" name="">
            <a:extLst xmlns:a="http://schemas.openxmlformats.org/drawingml/2006/main">
              <a:ext uri="{FF2B5EF4-FFF2-40B4-BE49-F238E27FC236}">
                <a16:creationId xmlns:a16="http://schemas.microsoft.com/office/drawing/2014/main" id="{E62A0F35-137F-419F-9232-249A212DAA3D}"/>
              </a:ext>
            </a:extLst>
          </p:cNvPr>
          <p:cNvSpPr>
            <a:spLocks xmlns:a="http://schemas.openxmlformats.org/drawingml/2006/main" noGrp="1"/>
          </p:cNvSpPr>
          <p:nvPr/>
        </p:nvSpPr>
        <p:spPr>
          <a:xfrm xmlns:a="http://schemas.openxmlformats.org/drawingml/2006/main">
            <a:off x="6336030" y="320516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25" name="">
            <a:extLst xmlns:a="http://schemas.openxmlformats.org/drawingml/2006/main">
              <a:ext uri="{FF2B5EF4-FFF2-40B4-BE49-F238E27FC236}">
                <a16:creationId xmlns:a16="http://schemas.microsoft.com/office/drawing/2014/main" id="{EFB1FF9E-C959-44F6-9EBB-FF14293E6A85}"/>
              </a:ext>
            </a:extLst>
          </p:cNvPr>
          <p:cNvSpPr>
            <a:spLocks xmlns:a="http://schemas.openxmlformats.org/drawingml/2006/main" noGrp="1"/>
          </p:cNvSpPr>
          <p:nvPr/>
        </p:nvSpPr>
        <p:spPr>
          <a:xfrm xmlns:a="http://schemas.openxmlformats.org/drawingml/2006/main">
            <a:off x="6572250" y="319087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Weekly Huddle can generate or preserve recap and history content.</a:t>
            </a:r>
          </a:p>
        </p:txBody>
      </p:sp>
      <p:sp>
        <p:nvSpPr>
          <p:cNvPr id="26" name="">
            <a:extLst xmlns:a="http://schemas.openxmlformats.org/drawingml/2006/main">
              <a:ext uri="{FF2B5EF4-FFF2-40B4-BE49-F238E27FC236}">
                <a16:creationId xmlns:a16="http://schemas.microsoft.com/office/drawing/2014/main" id="{A40CBC80-2699-481D-8972-6EB4BD966316}"/>
              </a:ext>
            </a:extLst>
          </p:cNvPr>
          <p:cNvSpPr>
            <a:spLocks xmlns:a="http://schemas.openxmlformats.org/drawingml/2006/main" noGrp="1"/>
          </p:cNvSpPr>
          <p:nvPr/>
        </p:nvSpPr>
        <p:spPr>
          <a:xfrm xmlns:a="http://schemas.openxmlformats.org/drawingml/2006/main">
            <a:off x="6305550" y="3933825"/>
            <a:ext cx="152400" cy="152400"/>
          </a:xfrm>
          <a:prstGeom xmlns:a="http://schemas.openxmlformats.org/drawingml/2006/main" prst="ellipse">
            <a:avLst/>
          </a:prstGeom>
          <a:solidFill xmlns:a="http://schemas.openxmlformats.org/drawingml/2006/main">
            <a:srgbClr val="40C9F7"/>
          </a:solidFill>
          <a:ln xmlns:a="http://schemas.openxmlformats.org/drawingml/2006/main" w="0">
            <a:noFill/>
            <a:prstDash val="solid"/>
          </a:ln>
        </p:spPr>
      </p:sp>
      <p:sp>
        <p:nvSpPr>
          <p:cNvPr id="27" name="">
            <a:extLst xmlns:a="http://schemas.openxmlformats.org/drawingml/2006/main">
              <a:ext uri="{FF2B5EF4-FFF2-40B4-BE49-F238E27FC236}">
                <a16:creationId xmlns:a16="http://schemas.microsoft.com/office/drawing/2014/main" id="{20C72107-E5CB-4E0E-941D-821BCAB6209C}"/>
              </a:ext>
            </a:extLst>
          </p:cNvPr>
          <p:cNvSpPr>
            <a:spLocks xmlns:a="http://schemas.openxmlformats.org/drawingml/2006/main" noGrp="1"/>
          </p:cNvSpPr>
          <p:nvPr/>
        </p:nvSpPr>
        <p:spPr>
          <a:xfrm xmlns:a="http://schemas.openxmlformats.org/drawingml/2006/main">
            <a:off x="6336030" y="392906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28" name="">
            <a:extLst xmlns:a="http://schemas.openxmlformats.org/drawingml/2006/main">
              <a:ext uri="{FF2B5EF4-FFF2-40B4-BE49-F238E27FC236}">
                <a16:creationId xmlns:a16="http://schemas.microsoft.com/office/drawing/2014/main" id="{CC619297-1919-43A1-BCC0-B9C11772BE41}"/>
              </a:ext>
            </a:extLst>
          </p:cNvPr>
          <p:cNvSpPr>
            <a:spLocks xmlns:a="http://schemas.openxmlformats.org/drawingml/2006/main" noGrp="1"/>
          </p:cNvSpPr>
          <p:nvPr/>
        </p:nvSpPr>
        <p:spPr>
          <a:xfrm xmlns:a="http://schemas.openxmlformats.org/drawingml/2006/main">
            <a:off x="6572250" y="391477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2261"/>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Production deployment is live on the agreed Cloudflare-hosted environment.</a:t>
            </a:r>
          </a:p>
        </p:txBody>
      </p:sp>
      <p:sp>
        <p:nvSpPr>
          <p:cNvPr id="29" name="">
            <a:extLst xmlns:a="http://schemas.openxmlformats.org/drawingml/2006/main">
              <a:ext uri="{FF2B5EF4-FFF2-40B4-BE49-F238E27FC236}">
                <a16:creationId xmlns:a16="http://schemas.microsoft.com/office/drawing/2014/main" id="{9233B7AD-D9D4-44C9-812A-98ECC80A47BB}"/>
              </a:ext>
            </a:extLst>
          </p:cNvPr>
          <p:cNvSpPr>
            <a:spLocks xmlns:a="http://schemas.openxmlformats.org/drawingml/2006/main" noGrp="1"/>
          </p:cNvSpPr>
          <p:nvPr/>
        </p:nvSpPr>
        <p:spPr>
          <a:xfrm xmlns:a="http://schemas.openxmlformats.org/drawingml/2006/main">
            <a:off x="6305550" y="4657725"/>
            <a:ext cx="152400" cy="152400"/>
          </a:xfrm>
          <a:prstGeom xmlns:a="http://schemas.openxmlformats.org/drawingml/2006/main" prst="ellipse">
            <a:avLst/>
          </a:prstGeom>
          <a:solidFill xmlns:a="http://schemas.openxmlformats.org/drawingml/2006/main">
            <a:srgbClr val="40C9F7"/>
          </a:solidFill>
          <a:ln xmlns:a="http://schemas.openxmlformats.org/drawingml/2006/main" w="0">
            <a:noFill/>
            <a:prstDash val="solid"/>
          </a:ln>
        </p:spPr>
      </p:sp>
      <p:sp>
        <p:nvSpPr>
          <p:cNvPr id="30" name="">
            <a:extLst xmlns:a="http://schemas.openxmlformats.org/drawingml/2006/main">
              <a:ext uri="{FF2B5EF4-FFF2-40B4-BE49-F238E27FC236}">
                <a16:creationId xmlns:a16="http://schemas.microsoft.com/office/drawing/2014/main" id="{E17441CF-E857-461D-A6D2-B9845113936C}"/>
              </a:ext>
            </a:extLst>
          </p:cNvPr>
          <p:cNvSpPr>
            <a:spLocks xmlns:a="http://schemas.openxmlformats.org/drawingml/2006/main" noGrp="1"/>
          </p:cNvSpPr>
          <p:nvPr/>
        </p:nvSpPr>
        <p:spPr>
          <a:xfrm xmlns:a="http://schemas.openxmlformats.org/drawingml/2006/main">
            <a:off x="6336030" y="465296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31" name="">
            <a:extLst xmlns:a="http://schemas.openxmlformats.org/drawingml/2006/main">
              <a:ext uri="{FF2B5EF4-FFF2-40B4-BE49-F238E27FC236}">
                <a16:creationId xmlns:a16="http://schemas.microsoft.com/office/drawing/2014/main" id="{F839E7AF-20DF-4FF0-92CB-FFDB70C67ED9}"/>
              </a:ext>
            </a:extLst>
          </p:cNvPr>
          <p:cNvSpPr>
            <a:spLocks xmlns:a="http://schemas.openxmlformats.org/drawingml/2006/main" noGrp="1"/>
          </p:cNvSpPr>
          <p:nvPr/>
        </p:nvSpPr>
        <p:spPr>
          <a:xfrm xmlns:a="http://schemas.openxmlformats.org/drawingml/2006/main">
            <a:off x="6572250" y="463867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Role and tenant-isolation tests pass for launch roles.</a:t>
            </a:r>
          </a:p>
        </p:txBody>
      </p:sp>
    </p:spTree>
    <p:extLst>
      <p:ext uri="{BB962C8B-B14F-4D97-AF65-F5344CB8AC3E}">
        <p14:creationId xmlns:p14="http://schemas.microsoft.com/office/powerpoint/2010/main" val="1343695388"/>
      </p:ext>
    </p:extLst>
  </p:cSld>
</p:sld>
</file>

<file path=ppt/slides/slide11.xml><?xml version="1.0" encoding="utf-8"?>
<p:sld xmlns:p="http://schemas.openxmlformats.org/presentationml/2006/main">
  <p:cSld>
    <p:bg>
      <p:bgPr>
        <a:solidFill xmlns:a="http://schemas.openxmlformats.org/drawingml/2006/main">
          <a:srgbClr val="FAF8F5"/>
        </a:solidFill>
      </p:bgPr>
    </p:bg>
    <p:spTree>
      <p:nvGrpSpPr>
        <p:cNvPr id="1" name=""/>
        <p:cNvGrpSpPr/>
        <p:nvPr/>
      </p:nvGrpSpPr>
      <p:grpSpPr>
        <a:xfrm xmlns:a="http://schemas.openxmlformats.org/drawingml/2006/main"/>
      </p:grpSpPr>
      <p:pic>
        <p:nvPicPr>
          <p:cNvPr id="25" name=""/>
          <p:cNvPicPr>
            <a:picLocks xmlns:a="http://schemas.openxmlformats.org/drawingml/2006/main" noChangeAspect="1"/>
          </p:cNvPicPr>
          <p:nvPr/>
        </p:nvPicPr>
        <p:blipFill>
          <a:blip xmlns:r="http://schemas.openxmlformats.org/officeDocument/2006/relationships" xmlns:a="http://schemas.openxmlformats.org/drawingml/2006/main" r:embed="R8b88522b341f4271">
            <a:extLst>
              <a:ext uri="{96DAC541-7B7A-43D3-8B79-37D633B846F1}">
                <asvg:svgBlip xmlns:asvg="http://schemas.microsoft.com/office/drawing/2016/SVG/main" r:embed="R193db27e5986424f"/>
              </a:ext>
            </a:extLst>
          </a:blip>
          <a:stretch xmlns:a="http://schemas.openxmlformats.org/drawingml/2006/main"/>
        </p:blipFill>
        <p:spPr>
          <a:xfrm xmlns:a="http://schemas.openxmlformats.org/drawingml/2006/main">
            <a:off x="647700" y="381000"/>
            <a:ext cx="640080" cy="288036"/>
          </a:xfrm>
          <a:prstGeom xmlns:a="http://schemas.openxmlformats.org/drawingml/2006/main" prst="rect">
            <a:avLst/>
          </a:prstGeom>
        </p:spPr>
      </p:pic>
      <p:sp>
        <p:nvSpPr>
          <p:cNvPr id="2" name="">
            <a:extLst xmlns:a="http://schemas.openxmlformats.org/drawingml/2006/main">
              <a:ext uri="{FF2B5EF4-FFF2-40B4-BE49-F238E27FC236}">
                <a16:creationId xmlns:a16="http://schemas.microsoft.com/office/drawing/2014/main" id="{33605797-7FB7-4029-A9A2-441493FD64C0}"/>
              </a:ext>
            </a:extLst>
          </p:cNvPr>
          <p:cNvSpPr>
            <a:spLocks xmlns:a="http://schemas.openxmlformats.org/drawingml/2006/main" noGrp="1"/>
          </p:cNvSpPr>
          <p:nvPr/>
        </p:nvSpPr>
        <p:spPr>
          <a:xfrm xmlns:a="http://schemas.openxmlformats.org/drawingml/2006/main">
            <a:off x="1752600" y="457200"/>
            <a:ext cx="6667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B00D68"/>
                </a:solidFill>
                <a:latin typeface="Kode Mono"/>
                <a:ea typeface="Kode Mono"/>
                <a:cs typeface="Kode Mono"/>
              </a:defRPr>
            </a:pPr>
            <a:r>
              <a:rPr sz="825" b="1" i="0">
                <a:solidFill>
                  <a:srgbClr val="B00D68"/>
                </a:solidFill>
                <a:latin typeface="Kode Mono"/>
                <a:ea typeface="Kode Mono"/>
                <a:cs typeface="Kode Mono"/>
              </a:rPr>
              <a:t>DECISION PATH</a:t>
            </a:r>
          </a:p>
        </p:txBody>
      </p:sp>
      <p:sp>
        <p:nvSpPr>
          <p:cNvPr id="3" name="">
            <a:extLst xmlns:a="http://schemas.openxmlformats.org/drawingml/2006/main">
              <a:ext uri="{FF2B5EF4-FFF2-40B4-BE49-F238E27FC236}">
                <a16:creationId xmlns:a16="http://schemas.microsoft.com/office/drawing/2014/main" id="{167CE305-4197-48DA-B5A2-9FF56674D143}"/>
              </a:ext>
            </a:extLst>
          </p:cNvPr>
          <p:cNvSpPr>
            <a:spLocks xmlns:a="http://schemas.openxmlformats.org/drawingml/2006/main" noGrp="1"/>
          </p:cNvSpPr>
          <p:nvPr/>
        </p:nvSpPr>
        <p:spPr>
          <a:xfrm xmlns:a="http://schemas.openxmlformats.org/drawingml/2006/main">
            <a:off x="647700" y="800100"/>
            <a:ext cx="8191500" cy="7429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7744"/>
          </a:bodyPr>
          <a:lstStyle xmlns:a="http://schemas.openxmlformats.org/drawingml/2006/main"/>
          <a:p xmlns:a="http://schemas.openxmlformats.org/drawingml/2006/main">
            <a:pPr algn="l">
              <a:lnSpc>
                <a:spcPct val="95000"/>
              </a:lnSpc>
              <a:buNone/>
              <a:defRPr sz="2625" b="1" i="0">
                <a:solidFill>
                  <a:srgbClr val="1A1A2E"/>
                </a:solidFill>
                <a:latin typeface="Inter"/>
                <a:ea typeface="Inter"/>
                <a:cs typeface="Inter"/>
              </a:defRPr>
            </a:pPr>
            <a:r>
              <a:rPr sz="2625" b="1" i="0">
                <a:solidFill>
                  <a:srgbClr val="1A1A2E"/>
                </a:solidFill>
                <a:latin typeface="Inter"/>
                <a:ea typeface="Inter"/>
                <a:cs typeface="Inter"/>
              </a:rPr>
              <a:t>Recommended next step: approve scope and start foundation work</a:t>
            </a:r>
          </a:p>
        </p:txBody>
      </p:sp>
      <p:sp>
        <p:nvSpPr>
          <p:cNvPr id="4" name="">
            <a:extLst xmlns:a="http://schemas.openxmlformats.org/drawingml/2006/main">
              <a:ext uri="{FF2B5EF4-FFF2-40B4-BE49-F238E27FC236}">
                <a16:creationId xmlns:a16="http://schemas.microsoft.com/office/drawing/2014/main" id="{2EFA7E1A-07DE-4D60-B699-FBBE7DC04E5E}"/>
              </a:ext>
            </a:extLst>
          </p:cNvPr>
          <p:cNvSpPr>
            <a:spLocks xmlns:a="http://schemas.openxmlformats.org/drawingml/2006/main" noGrp="1"/>
          </p:cNvSpPr>
          <p:nvPr/>
        </p:nvSpPr>
        <p:spPr>
          <a:xfrm xmlns:a="http://schemas.openxmlformats.org/drawingml/2006/main">
            <a:off x="647700" y="6438900"/>
            <a:ext cx="61912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8A96A6"/>
                </a:solidFill>
                <a:latin typeface="Inter"/>
                <a:ea typeface="Inter"/>
                <a:cs typeface="Inter"/>
              </a:defRPr>
            </a:pPr>
            <a:r>
              <a:rPr sz="825" b="1" i="0">
                <a:solidFill>
                  <a:srgbClr val="8A96A6"/>
                </a:solidFill>
                <a:latin typeface="Inter"/>
                <a:ea typeface="Inter"/>
                <a:cs typeface="Inter"/>
              </a:rPr>
              <a:t>Local Nerds | FASCO Alignment Hub | Proposal | June 15, 2026</a:t>
            </a:r>
          </a:p>
        </p:txBody>
      </p:sp>
      <p:sp>
        <p:nvSpPr>
          <p:cNvPr id="5" name="">
            <a:extLst xmlns:a="http://schemas.openxmlformats.org/drawingml/2006/main">
              <a:ext uri="{FF2B5EF4-FFF2-40B4-BE49-F238E27FC236}">
                <a16:creationId xmlns:a16="http://schemas.microsoft.com/office/drawing/2014/main" id="{2B6CF4CE-BE16-4D7A-BC89-B4C5C01A03F7}"/>
              </a:ext>
            </a:extLst>
          </p:cNvPr>
          <p:cNvSpPr>
            <a:spLocks xmlns:a="http://schemas.openxmlformats.org/drawingml/2006/main" noGrp="1"/>
          </p:cNvSpPr>
          <p:nvPr/>
        </p:nvSpPr>
        <p:spPr>
          <a:xfrm xmlns:a="http://schemas.openxmlformats.org/drawingml/2006/main">
            <a:off x="11087100" y="6381750"/>
            <a:ext cx="4572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1" i="0">
                <a:solidFill>
                  <a:srgbClr val="8A96A6"/>
                </a:solidFill>
                <a:latin typeface="Inter"/>
                <a:ea typeface="Inter"/>
                <a:cs typeface="Inter"/>
              </a:defRPr>
            </a:pPr>
            <a:r>
              <a:rPr sz="975" b="1" i="0">
                <a:solidFill>
                  <a:srgbClr val="8A96A6"/>
                </a:solidFill>
                <a:latin typeface="Inter"/>
                <a:ea typeface="Inter"/>
                <a:cs typeface="Inter"/>
              </a:rPr>
              <a:t>11</a:t>
            </a:r>
          </a:p>
        </p:txBody>
      </p:sp>
      <p:sp>
        <p:nvSpPr>
          <p:cNvPr id="6" name="">
            <a:extLst xmlns:a="http://schemas.openxmlformats.org/drawingml/2006/main">
              <a:ext uri="{FF2B5EF4-FFF2-40B4-BE49-F238E27FC236}">
                <a16:creationId xmlns:a16="http://schemas.microsoft.com/office/drawing/2014/main" id="{1C8FA6ED-CF1E-40B1-B14F-1DC41E2661A7}"/>
              </a:ext>
            </a:extLst>
          </p:cNvPr>
          <p:cNvSpPr>
            <a:spLocks xmlns:a="http://schemas.openxmlformats.org/drawingml/2006/main" noGrp="1"/>
          </p:cNvSpPr>
          <p:nvPr/>
        </p:nvSpPr>
        <p:spPr>
          <a:xfrm xmlns:a="http://schemas.openxmlformats.org/drawingml/2006/main">
            <a:off x="647700" y="6248400"/>
            <a:ext cx="10896600" cy="0"/>
          </a:xfrm>
          <a:prstGeom xmlns:a="http://schemas.openxmlformats.org/drawingml/2006/main" prst="line">
            <a:avLst/>
          </a:prstGeom>
          <a:noFill xmlns:a="http://schemas.openxmlformats.org/drawingml/2006/main"/>
          <a:ln xmlns:a="http://schemas.openxmlformats.org/drawingml/2006/main" w="9525">
            <a:solidFill>
              <a:srgbClr val="D8DEE8"/>
            </a:solidFill>
            <a:prstDash val="solid"/>
          </a:ln>
        </p:spPr>
      </p:sp>
      <p:sp>
        <p:nvSpPr>
          <p:cNvPr id="7" name="">
            <a:extLst xmlns:a="http://schemas.openxmlformats.org/drawingml/2006/main">
              <a:ext uri="{FF2B5EF4-FFF2-40B4-BE49-F238E27FC236}">
                <a16:creationId xmlns:a16="http://schemas.microsoft.com/office/drawing/2014/main" id="{9B775165-02DF-4332-B458-10E8FD4E5AF6}"/>
              </a:ext>
            </a:extLst>
          </p:cNvPr>
          <p:cNvSpPr>
            <a:spLocks xmlns:a="http://schemas.openxmlformats.org/drawingml/2006/main" noGrp="1"/>
          </p:cNvSpPr>
          <p:nvPr/>
        </p:nvSpPr>
        <p:spPr>
          <a:xfrm xmlns:a="http://schemas.openxmlformats.org/drawingml/2006/main">
            <a:off x="647700" y="1600200"/>
            <a:ext cx="8953500" cy="4000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2000"/>
              </a:lnSpc>
              <a:buNone/>
              <a:defRPr sz="1350" b="0" i="0">
                <a:solidFill>
                  <a:srgbClr val="5F6070"/>
                </a:solidFill>
                <a:latin typeface="Inter"/>
                <a:ea typeface="Inter"/>
                <a:cs typeface="Inter"/>
              </a:defRPr>
            </a:pPr>
            <a:r>
              <a:rPr sz="1350" b="0" i="0">
                <a:solidFill>
                  <a:srgbClr val="5F6070"/>
                </a:solidFill>
                <a:latin typeface="Inter"/>
                <a:ea typeface="Inter"/>
                <a:cs typeface="Inter"/>
              </a:rPr>
              <a:t>The cleanest path is to confirm the v1 launch definition in the last week of June, then start the July production build.</a:t>
            </a:r>
          </a:p>
        </p:txBody>
      </p:sp>
      <p:sp>
        <p:nvSpPr>
          <p:cNvPr id="8" name="">
            <a:extLst xmlns:a="http://schemas.openxmlformats.org/drawingml/2006/main">
              <a:ext uri="{FF2B5EF4-FFF2-40B4-BE49-F238E27FC236}">
                <a16:creationId xmlns:a16="http://schemas.microsoft.com/office/drawing/2014/main" id="{778AC1E1-785F-409A-9F77-8006A7AB0B7A}"/>
              </a:ext>
            </a:extLst>
          </p:cNvPr>
          <p:cNvSpPr>
            <a:spLocks xmlns:a="http://schemas.openxmlformats.org/drawingml/2006/main" noGrp="1"/>
          </p:cNvSpPr>
          <p:nvPr/>
        </p:nvSpPr>
        <p:spPr>
          <a:xfrm xmlns:a="http://schemas.openxmlformats.org/drawingml/2006/main">
            <a:off x="1028700" y="2686050"/>
            <a:ext cx="2971800" cy="1847850"/>
          </a:xfrm>
          <a:prstGeom xmlns:a="http://schemas.openxmlformats.org/drawingml/2006/main" prst="roundRect">
            <a:avLst>
              <a:gd name="adj" fmla="val 4124"/>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9" name="">
            <a:extLst xmlns:a="http://schemas.openxmlformats.org/drawingml/2006/main">
              <a:ext uri="{FF2B5EF4-FFF2-40B4-BE49-F238E27FC236}">
                <a16:creationId xmlns:a16="http://schemas.microsoft.com/office/drawing/2014/main" id="{38C0242C-9B01-40EC-8475-924609FA6492}"/>
              </a:ext>
            </a:extLst>
          </p:cNvPr>
          <p:cNvSpPr>
            <a:spLocks xmlns:a="http://schemas.openxmlformats.org/drawingml/2006/main" noGrp="1"/>
          </p:cNvSpPr>
          <p:nvPr/>
        </p:nvSpPr>
        <p:spPr>
          <a:xfrm xmlns:a="http://schemas.openxmlformats.org/drawingml/2006/main">
            <a:off x="1257300" y="2914650"/>
            <a:ext cx="419100" cy="419100"/>
          </a:xfrm>
          <a:prstGeom xmlns:a="http://schemas.openxmlformats.org/drawingml/2006/main" prst="ellipse">
            <a:avLst/>
          </a:prstGeom>
          <a:solidFill xmlns:a="http://schemas.openxmlformats.org/drawingml/2006/main">
            <a:srgbClr val="40C9F7"/>
          </a:solidFill>
          <a:ln xmlns:a="http://schemas.openxmlformats.org/drawingml/2006/main" w="0">
            <a:noFill/>
            <a:prstDash val="solid"/>
          </a:ln>
        </p:spPr>
      </p:sp>
      <p:sp>
        <p:nvSpPr>
          <p:cNvPr id="10" name="">
            <a:extLst xmlns:a="http://schemas.openxmlformats.org/drawingml/2006/main">
              <a:ext uri="{FF2B5EF4-FFF2-40B4-BE49-F238E27FC236}">
                <a16:creationId xmlns:a16="http://schemas.microsoft.com/office/drawing/2014/main" id="{D67F1BCC-42EC-40ED-93F7-FE0AA3066E0A}"/>
              </a:ext>
            </a:extLst>
          </p:cNvPr>
          <p:cNvSpPr>
            <a:spLocks xmlns:a="http://schemas.openxmlformats.org/drawingml/2006/main" noGrp="1"/>
          </p:cNvSpPr>
          <p:nvPr/>
        </p:nvSpPr>
        <p:spPr>
          <a:xfrm xmlns:a="http://schemas.openxmlformats.org/drawingml/2006/main">
            <a:off x="1400175" y="3019425"/>
            <a:ext cx="1524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4034"/>
          </a:bodyPr>
          <a:lstStyle xmlns:a="http://schemas.openxmlformats.org/drawingml/2006/main"/>
          <a:p xmlns:a="http://schemas.openxmlformats.org/drawingml/2006/main">
            <a:pPr algn="ctr">
              <a:lnSpc>
                <a:spcPct val="105000"/>
              </a:lnSpc>
              <a:buNone/>
              <a:defRPr sz="1275" b="1" i="0">
                <a:solidFill>
                  <a:srgbClr val="FFFFFF"/>
                </a:solidFill>
                <a:latin typeface="Inter"/>
                <a:ea typeface="Inter"/>
                <a:cs typeface="Inter"/>
              </a:defRPr>
            </a:pPr>
            <a:r>
              <a:rPr sz="1275" b="1" i="0">
                <a:solidFill>
                  <a:srgbClr val="FFFFFF"/>
                </a:solidFill>
                <a:latin typeface="Inter"/>
                <a:ea typeface="Inter"/>
                <a:cs typeface="Inter"/>
              </a:rPr>
              <a:t>1</a:t>
            </a:r>
          </a:p>
        </p:txBody>
      </p:sp>
      <p:sp>
        <p:nvSpPr>
          <p:cNvPr id="11" name="">
            <a:extLst xmlns:a="http://schemas.openxmlformats.org/drawingml/2006/main">
              <a:ext uri="{FF2B5EF4-FFF2-40B4-BE49-F238E27FC236}">
                <a16:creationId xmlns:a16="http://schemas.microsoft.com/office/drawing/2014/main" id="{7D872A53-B1C3-4DCE-85A2-3FD86FBAFA50}"/>
              </a:ext>
            </a:extLst>
          </p:cNvPr>
          <p:cNvSpPr>
            <a:spLocks xmlns:a="http://schemas.openxmlformats.org/drawingml/2006/main" noGrp="1"/>
          </p:cNvSpPr>
          <p:nvPr/>
        </p:nvSpPr>
        <p:spPr>
          <a:xfrm xmlns:a="http://schemas.openxmlformats.org/drawingml/2006/main">
            <a:off x="1809750" y="2952750"/>
            <a:ext cx="18097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Confirm v1 direction</a:t>
            </a:r>
          </a:p>
        </p:txBody>
      </p:sp>
      <p:sp>
        <p:nvSpPr>
          <p:cNvPr id="12" name="">
            <a:extLst xmlns:a="http://schemas.openxmlformats.org/drawingml/2006/main">
              <a:ext uri="{FF2B5EF4-FFF2-40B4-BE49-F238E27FC236}">
                <a16:creationId xmlns:a16="http://schemas.microsoft.com/office/drawing/2014/main" id="{34733FF7-0D11-4E0F-924E-1C4F5153B3D1}"/>
              </a:ext>
            </a:extLst>
          </p:cNvPr>
          <p:cNvSpPr>
            <a:spLocks xmlns:a="http://schemas.openxmlformats.org/drawingml/2006/main" noGrp="1"/>
          </p:cNvSpPr>
          <p:nvPr/>
        </p:nvSpPr>
        <p:spPr>
          <a:xfrm xmlns:a="http://schemas.openxmlformats.org/drawingml/2006/main">
            <a:off x="1257300" y="3505200"/>
            <a:ext cx="2514600" cy="685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4000"/>
              </a:lnSpc>
              <a:buNone/>
              <a:defRPr sz="1013" b="0" i="0">
                <a:solidFill>
                  <a:srgbClr val="5F6070"/>
                </a:solidFill>
                <a:latin typeface="Inter"/>
                <a:ea typeface="Inter"/>
                <a:cs typeface="Inter"/>
              </a:defRPr>
            </a:pPr>
            <a:r>
              <a:rPr sz="1013" b="0" i="0">
                <a:solidFill>
                  <a:srgbClr val="5F6070"/>
                </a:solidFill>
                <a:latin typeface="Inter"/>
                <a:ea typeface="Inter"/>
                <a:cs typeface="Inter"/>
              </a:rPr>
              <a:t>Confirm that the current prototype represents the approved product direction for launch.</a:t>
            </a:r>
          </a:p>
        </p:txBody>
      </p:sp>
      <p:sp>
        <p:nvSpPr>
          <p:cNvPr id="13" name="">
            <a:extLst xmlns:a="http://schemas.openxmlformats.org/drawingml/2006/main">
              <a:ext uri="{FF2B5EF4-FFF2-40B4-BE49-F238E27FC236}">
                <a16:creationId xmlns:a16="http://schemas.microsoft.com/office/drawing/2014/main" id="{015BEC8C-0597-4074-9E9E-FD115C463152}"/>
              </a:ext>
            </a:extLst>
          </p:cNvPr>
          <p:cNvSpPr>
            <a:spLocks xmlns:a="http://schemas.openxmlformats.org/drawingml/2006/main" noGrp="1"/>
          </p:cNvSpPr>
          <p:nvPr/>
        </p:nvSpPr>
        <p:spPr>
          <a:xfrm xmlns:a="http://schemas.openxmlformats.org/drawingml/2006/main">
            <a:off x="4457700" y="2686050"/>
            <a:ext cx="2971800" cy="1847850"/>
          </a:xfrm>
          <a:prstGeom xmlns:a="http://schemas.openxmlformats.org/drawingml/2006/main" prst="roundRect">
            <a:avLst>
              <a:gd name="adj" fmla="val 4124"/>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4" name="">
            <a:extLst xmlns:a="http://schemas.openxmlformats.org/drawingml/2006/main">
              <a:ext uri="{FF2B5EF4-FFF2-40B4-BE49-F238E27FC236}">
                <a16:creationId xmlns:a16="http://schemas.microsoft.com/office/drawing/2014/main" id="{C0F349DD-DFA4-469D-A92D-D6D1EB15A6E1}"/>
              </a:ext>
            </a:extLst>
          </p:cNvPr>
          <p:cNvSpPr>
            <a:spLocks xmlns:a="http://schemas.openxmlformats.org/drawingml/2006/main" noGrp="1"/>
          </p:cNvSpPr>
          <p:nvPr/>
        </p:nvSpPr>
        <p:spPr>
          <a:xfrm xmlns:a="http://schemas.openxmlformats.org/drawingml/2006/main">
            <a:off x="4686300" y="2914650"/>
            <a:ext cx="419100" cy="419100"/>
          </a:xfrm>
          <a:prstGeom xmlns:a="http://schemas.openxmlformats.org/drawingml/2006/main" prst="ellipse">
            <a:avLst/>
          </a:prstGeom>
          <a:solidFill xmlns:a="http://schemas.openxmlformats.org/drawingml/2006/main">
            <a:srgbClr val="B00D68"/>
          </a:solidFill>
          <a:ln xmlns:a="http://schemas.openxmlformats.org/drawingml/2006/main" w="0">
            <a:noFill/>
            <a:prstDash val="solid"/>
          </a:ln>
        </p:spPr>
      </p:sp>
      <p:sp>
        <p:nvSpPr>
          <p:cNvPr id="15" name="">
            <a:extLst xmlns:a="http://schemas.openxmlformats.org/drawingml/2006/main">
              <a:ext uri="{FF2B5EF4-FFF2-40B4-BE49-F238E27FC236}">
                <a16:creationId xmlns:a16="http://schemas.microsoft.com/office/drawing/2014/main" id="{693D3AEB-1B25-4A26-AD4B-42DF05474B9B}"/>
              </a:ext>
            </a:extLst>
          </p:cNvPr>
          <p:cNvSpPr>
            <a:spLocks xmlns:a="http://schemas.openxmlformats.org/drawingml/2006/main" noGrp="1"/>
          </p:cNvSpPr>
          <p:nvPr/>
        </p:nvSpPr>
        <p:spPr>
          <a:xfrm xmlns:a="http://schemas.openxmlformats.org/drawingml/2006/main">
            <a:off x="4829175" y="3019425"/>
            <a:ext cx="1524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4034"/>
          </a:bodyPr>
          <a:lstStyle xmlns:a="http://schemas.openxmlformats.org/drawingml/2006/main"/>
          <a:p xmlns:a="http://schemas.openxmlformats.org/drawingml/2006/main">
            <a:pPr algn="ctr">
              <a:lnSpc>
                <a:spcPct val="105000"/>
              </a:lnSpc>
              <a:buNone/>
              <a:defRPr sz="1275" b="1" i="0">
                <a:solidFill>
                  <a:srgbClr val="FFFFFF"/>
                </a:solidFill>
                <a:latin typeface="Inter"/>
                <a:ea typeface="Inter"/>
                <a:cs typeface="Inter"/>
              </a:defRPr>
            </a:pPr>
            <a:r>
              <a:rPr sz="1275" b="1" i="0">
                <a:solidFill>
                  <a:srgbClr val="FFFFFF"/>
                </a:solidFill>
                <a:latin typeface="Inter"/>
                <a:ea typeface="Inter"/>
                <a:cs typeface="Inter"/>
              </a:rPr>
              <a:t>2</a:t>
            </a:r>
          </a:p>
        </p:txBody>
      </p:sp>
      <p:sp>
        <p:nvSpPr>
          <p:cNvPr id="16" name="">
            <a:extLst xmlns:a="http://schemas.openxmlformats.org/drawingml/2006/main">
              <a:ext uri="{FF2B5EF4-FFF2-40B4-BE49-F238E27FC236}">
                <a16:creationId xmlns:a16="http://schemas.microsoft.com/office/drawing/2014/main" id="{E34FBC46-BA5E-469F-BD7C-44D10E853147}"/>
              </a:ext>
            </a:extLst>
          </p:cNvPr>
          <p:cNvSpPr>
            <a:spLocks xmlns:a="http://schemas.openxmlformats.org/drawingml/2006/main" noGrp="1"/>
          </p:cNvSpPr>
          <p:nvPr/>
        </p:nvSpPr>
        <p:spPr>
          <a:xfrm xmlns:a="http://schemas.openxmlformats.org/drawingml/2006/main">
            <a:off x="5238750" y="2952750"/>
            <a:ext cx="18097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Provide launch inputs</a:t>
            </a:r>
          </a:p>
        </p:txBody>
      </p:sp>
      <p:sp>
        <p:nvSpPr>
          <p:cNvPr id="17" name="">
            <a:extLst xmlns:a="http://schemas.openxmlformats.org/drawingml/2006/main">
              <a:ext uri="{FF2B5EF4-FFF2-40B4-BE49-F238E27FC236}">
                <a16:creationId xmlns:a16="http://schemas.microsoft.com/office/drawing/2014/main" id="{8E8966BF-2947-4295-83A7-A0DEAD0E0F7F}"/>
              </a:ext>
            </a:extLst>
          </p:cNvPr>
          <p:cNvSpPr>
            <a:spLocks xmlns:a="http://schemas.openxmlformats.org/drawingml/2006/main" noGrp="1"/>
          </p:cNvSpPr>
          <p:nvPr/>
        </p:nvSpPr>
        <p:spPr>
          <a:xfrm xmlns:a="http://schemas.openxmlformats.org/drawingml/2006/main">
            <a:off x="4686300" y="3505200"/>
            <a:ext cx="2514600" cy="685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4000"/>
              </a:lnSpc>
              <a:buNone/>
              <a:defRPr sz="1013" b="0" i="0">
                <a:solidFill>
                  <a:srgbClr val="5F6070"/>
                </a:solidFill>
                <a:latin typeface="Inter"/>
                <a:ea typeface="Inter"/>
                <a:cs typeface="Inter"/>
              </a:defRPr>
            </a:pPr>
            <a:r>
              <a:rPr sz="1013" b="0" i="0">
                <a:solidFill>
                  <a:srgbClr val="5F6070"/>
                </a:solidFill>
                <a:latin typeface="Inter"/>
                <a:ea typeface="Inter"/>
                <a:cs typeface="Inter"/>
              </a:rPr>
              <a:t>Brand assets, domain or subdomain decisions, SSO coordination, launch users, roles, coaches, and starter data.</a:t>
            </a:r>
          </a:p>
        </p:txBody>
      </p:sp>
      <p:sp>
        <p:nvSpPr>
          <p:cNvPr id="18" name="">
            <a:extLst xmlns:a="http://schemas.openxmlformats.org/drawingml/2006/main">
              <a:ext uri="{FF2B5EF4-FFF2-40B4-BE49-F238E27FC236}">
                <a16:creationId xmlns:a16="http://schemas.microsoft.com/office/drawing/2014/main" id="{B0FF214D-9B02-416F-8C4F-C734E55AF2BB}"/>
              </a:ext>
            </a:extLst>
          </p:cNvPr>
          <p:cNvSpPr>
            <a:spLocks xmlns:a="http://schemas.openxmlformats.org/drawingml/2006/main" noGrp="1"/>
          </p:cNvSpPr>
          <p:nvPr/>
        </p:nvSpPr>
        <p:spPr>
          <a:xfrm xmlns:a="http://schemas.openxmlformats.org/drawingml/2006/main">
            <a:off x="7886700" y="2686050"/>
            <a:ext cx="2971800" cy="1847850"/>
          </a:xfrm>
          <a:prstGeom xmlns:a="http://schemas.openxmlformats.org/drawingml/2006/main" prst="roundRect">
            <a:avLst>
              <a:gd name="adj" fmla="val 4124"/>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9" name="">
            <a:extLst xmlns:a="http://schemas.openxmlformats.org/drawingml/2006/main">
              <a:ext uri="{FF2B5EF4-FFF2-40B4-BE49-F238E27FC236}">
                <a16:creationId xmlns:a16="http://schemas.microsoft.com/office/drawing/2014/main" id="{17DF2B5D-0EF4-4770-BA5E-0F26C260A2A5}"/>
              </a:ext>
            </a:extLst>
          </p:cNvPr>
          <p:cNvSpPr>
            <a:spLocks xmlns:a="http://schemas.openxmlformats.org/drawingml/2006/main" noGrp="1"/>
          </p:cNvSpPr>
          <p:nvPr/>
        </p:nvSpPr>
        <p:spPr>
          <a:xfrm xmlns:a="http://schemas.openxmlformats.org/drawingml/2006/main">
            <a:off x="8115300" y="2914650"/>
            <a:ext cx="419100" cy="419100"/>
          </a:xfrm>
          <a:prstGeom xmlns:a="http://schemas.openxmlformats.org/drawingml/2006/main" prst="ellipse">
            <a:avLst/>
          </a:prstGeom>
          <a:solidFill xmlns:a="http://schemas.openxmlformats.org/drawingml/2006/main">
            <a:srgbClr val="059669"/>
          </a:solidFill>
          <a:ln xmlns:a="http://schemas.openxmlformats.org/drawingml/2006/main" w="0">
            <a:noFill/>
            <a:prstDash val="solid"/>
          </a:ln>
        </p:spPr>
      </p:sp>
      <p:sp>
        <p:nvSpPr>
          <p:cNvPr id="20" name="">
            <a:extLst xmlns:a="http://schemas.openxmlformats.org/drawingml/2006/main">
              <a:ext uri="{FF2B5EF4-FFF2-40B4-BE49-F238E27FC236}">
                <a16:creationId xmlns:a16="http://schemas.microsoft.com/office/drawing/2014/main" id="{CA7AE6D9-3F21-4E55-A09A-89E3CC1CEF1C}"/>
              </a:ext>
            </a:extLst>
          </p:cNvPr>
          <p:cNvSpPr>
            <a:spLocks xmlns:a="http://schemas.openxmlformats.org/drawingml/2006/main" noGrp="1"/>
          </p:cNvSpPr>
          <p:nvPr/>
        </p:nvSpPr>
        <p:spPr>
          <a:xfrm xmlns:a="http://schemas.openxmlformats.org/drawingml/2006/main">
            <a:off x="8258175" y="3019425"/>
            <a:ext cx="1524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4034"/>
          </a:bodyPr>
          <a:lstStyle xmlns:a="http://schemas.openxmlformats.org/drawingml/2006/main"/>
          <a:p xmlns:a="http://schemas.openxmlformats.org/drawingml/2006/main">
            <a:pPr algn="ctr">
              <a:lnSpc>
                <a:spcPct val="105000"/>
              </a:lnSpc>
              <a:buNone/>
              <a:defRPr sz="1275" b="1" i="0">
                <a:solidFill>
                  <a:srgbClr val="FFFFFF"/>
                </a:solidFill>
                <a:latin typeface="Inter"/>
                <a:ea typeface="Inter"/>
                <a:cs typeface="Inter"/>
              </a:defRPr>
            </a:pPr>
            <a:r>
              <a:rPr sz="1275" b="1" i="0">
                <a:solidFill>
                  <a:srgbClr val="FFFFFF"/>
                </a:solidFill>
                <a:latin typeface="Inter"/>
                <a:ea typeface="Inter"/>
                <a:cs typeface="Inter"/>
              </a:rPr>
              <a:t>3</a:t>
            </a:r>
          </a:p>
        </p:txBody>
      </p:sp>
      <p:sp>
        <p:nvSpPr>
          <p:cNvPr id="21" name="">
            <a:extLst xmlns:a="http://schemas.openxmlformats.org/drawingml/2006/main">
              <a:ext uri="{FF2B5EF4-FFF2-40B4-BE49-F238E27FC236}">
                <a16:creationId xmlns:a16="http://schemas.microsoft.com/office/drawing/2014/main" id="{87E65224-1D83-4088-ABE4-7AF881FC8C4F}"/>
              </a:ext>
            </a:extLst>
          </p:cNvPr>
          <p:cNvSpPr>
            <a:spLocks xmlns:a="http://schemas.openxmlformats.org/drawingml/2006/main" noGrp="1"/>
          </p:cNvSpPr>
          <p:nvPr/>
        </p:nvSpPr>
        <p:spPr>
          <a:xfrm xmlns:a="http://schemas.openxmlformats.org/drawingml/2006/main">
            <a:off x="8667750" y="2952750"/>
            <a:ext cx="18097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Start build</a:t>
            </a:r>
          </a:p>
        </p:txBody>
      </p:sp>
      <p:sp>
        <p:nvSpPr>
          <p:cNvPr id="22" name="">
            <a:extLst xmlns:a="http://schemas.openxmlformats.org/drawingml/2006/main">
              <a:ext uri="{FF2B5EF4-FFF2-40B4-BE49-F238E27FC236}">
                <a16:creationId xmlns:a16="http://schemas.microsoft.com/office/drawing/2014/main" id="{6E850EB8-0CEC-4BAA-B6A7-B3C515E447F4}"/>
              </a:ext>
            </a:extLst>
          </p:cNvPr>
          <p:cNvSpPr>
            <a:spLocks xmlns:a="http://schemas.openxmlformats.org/drawingml/2006/main" noGrp="1"/>
          </p:cNvSpPr>
          <p:nvPr/>
        </p:nvSpPr>
        <p:spPr>
          <a:xfrm xmlns:a="http://schemas.openxmlformats.org/drawingml/2006/main">
            <a:off x="8115300" y="3505200"/>
            <a:ext cx="2514600" cy="685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4000"/>
              </a:lnSpc>
              <a:buNone/>
              <a:defRPr sz="1013" b="0" i="0">
                <a:solidFill>
                  <a:srgbClr val="5F6070"/>
                </a:solidFill>
                <a:latin typeface="Inter"/>
                <a:ea typeface="Inter"/>
                <a:cs typeface="Inter"/>
              </a:defRPr>
            </a:pPr>
            <a:r>
              <a:rPr sz="1013" b="0" i="0">
                <a:solidFill>
                  <a:srgbClr val="5F6070"/>
                </a:solidFill>
                <a:latin typeface="Inter"/>
                <a:ea typeface="Inter"/>
                <a:cs typeface="Inter"/>
              </a:rPr>
              <a:t>Begin Cloudflare-hosted foundation, tenant model, authentication, data persistence, and role-based workflows.</a:t>
            </a:r>
          </a:p>
        </p:txBody>
      </p:sp>
      <p:sp>
        <p:nvSpPr>
          <p:cNvPr id="23" name="">
            <a:extLst xmlns:a="http://schemas.openxmlformats.org/drawingml/2006/main">
              <a:ext uri="{FF2B5EF4-FFF2-40B4-BE49-F238E27FC236}">
                <a16:creationId xmlns:a16="http://schemas.microsoft.com/office/drawing/2014/main" id="{00496EDC-F70A-4B07-B5B2-E51A1214DCC9}"/>
              </a:ext>
            </a:extLst>
          </p:cNvPr>
          <p:cNvSpPr>
            <a:spLocks xmlns:a="http://schemas.openxmlformats.org/drawingml/2006/main" noGrp="1"/>
          </p:cNvSpPr>
          <p:nvPr/>
        </p:nvSpPr>
        <p:spPr>
          <a:xfrm xmlns:a="http://schemas.openxmlformats.org/drawingml/2006/main">
            <a:off x="1866900" y="5048250"/>
            <a:ext cx="8458200" cy="552450"/>
          </a:xfrm>
          <a:prstGeom xmlns:a="http://schemas.openxmlformats.org/drawingml/2006/main" prst="roundRect">
            <a:avLst>
              <a:gd name="adj" fmla="val 17241"/>
            </a:avLst>
          </a:prstGeom>
          <a:solidFill xmlns:a="http://schemas.openxmlformats.org/drawingml/2006/main">
            <a:srgbClr val="B00D68"/>
          </a:solidFill>
          <a:ln xmlns:a="http://schemas.openxmlformats.org/drawingml/2006/main" w="0">
            <a:noFill/>
            <a:prstDash val="solid"/>
          </a:ln>
        </p:spPr>
      </p:sp>
      <p:sp>
        <p:nvSpPr>
          <p:cNvPr id="24" name="">
            <a:extLst xmlns:a="http://schemas.openxmlformats.org/drawingml/2006/main">
              <a:ext uri="{FF2B5EF4-FFF2-40B4-BE49-F238E27FC236}">
                <a16:creationId xmlns:a16="http://schemas.microsoft.com/office/drawing/2014/main" id="{7B019F44-2CB4-4931-8391-4C280FF424FB}"/>
              </a:ext>
            </a:extLst>
          </p:cNvPr>
          <p:cNvSpPr>
            <a:spLocks xmlns:a="http://schemas.openxmlformats.org/drawingml/2006/main" noGrp="1"/>
          </p:cNvSpPr>
          <p:nvPr/>
        </p:nvSpPr>
        <p:spPr>
          <a:xfrm xmlns:a="http://schemas.openxmlformats.org/drawingml/2006/main">
            <a:off x="2247900" y="5219700"/>
            <a:ext cx="7715250" cy="2095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3144"/>
          </a:bodyPr>
          <a:lstStyle xmlns:a="http://schemas.openxmlformats.org/drawingml/2006/main"/>
          <a:p xmlns:a="http://schemas.openxmlformats.org/drawingml/2006/main">
            <a:pPr algn="ctr">
              <a:lnSpc>
                <a:spcPct val="105000"/>
              </a:lnSpc>
              <a:buNone/>
              <a:defRPr sz="1575" b="1" i="0">
                <a:solidFill>
                  <a:srgbClr val="FFFFFF"/>
                </a:solidFill>
                <a:latin typeface="Inter"/>
                <a:ea typeface="Inter"/>
                <a:cs typeface="Inter"/>
              </a:defRPr>
            </a:pPr>
            <a:r>
              <a:rPr sz="1575" b="1" i="0">
                <a:solidFill>
                  <a:srgbClr val="FFFFFF"/>
                </a:solidFill>
                <a:latin typeface="Inter"/>
                <a:ea typeface="Inter"/>
                <a:cs typeface="Inter"/>
              </a:rPr>
              <a:t>Detailed SOW PDF packaged with this proposal</a:t>
            </a:r>
          </a:p>
        </p:txBody>
      </p:sp>
    </p:spTree>
    <p:extLst>
      <p:ext uri="{BB962C8B-B14F-4D97-AF65-F5344CB8AC3E}">
        <p14:creationId xmlns:p14="http://schemas.microsoft.com/office/powerpoint/2010/main" val="1082076485"/>
      </p:ext>
    </p:extLst>
  </p:cSld>
</p:sld>
</file>

<file path=ppt/slides/slide2.xml><?xml version="1.0" encoding="utf-8"?>
<p:sld xmlns:p="http://schemas.openxmlformats.org/presentationml/2006/main">
  <p:cSld>
    <p:bg>
      <p:bgPr>
        <a:solidFill xmlns:a="http://schemas.openxmlformats.org/drawingml/2006/main">
          <a:srgbClr val="FAF8F5"/>
        </a:solidFill>
      </p:bgPr>
    </p:bg>
    <p:spTree>
      <p:nvGrpSpPr>
        <p:cNvPr id="1" name=""/>
        <p:cNvGrpSpPr/>
        <p:nvPr/>
      </p:nvGrpSpPr>
      <p:grpSpPr>
        <a:xfrm xmlns:a="http://schemas.openxmlformats.org/drawingml/2006/main"/>
      </p:grpSpPr>
      <p:pic>
        <p:nvPicPr>
          <p:cNvPr id="22" name=""/>
          <p:cNvPicPr>
            <a:picLocks xmlns:a="http://schemas.openxmlformats.org/drawingml/2006/main" noChangeAspect="1"/>
          </p:cNvPicPr>
          <p:nvPr/>
        </p:nvPicPr>
        <p:blipFill>
          <a:blip xmlns:r="http://schemas.openxmlformats.org/officeDocument/2006/relationships" xmlns:a="http://schemas.openxmlformats.org/drawingml/2006/main" r:embed="R238ae9420fb446dd">
            <a:extLst>
              <a:ext uri="{96DAC541-7B7A-43D3-8B79-37D633B846F1}">
                <asvg:svgBlip xmlns:asvg="http://schemas.microsoft.com/office/drawing/2016/SVG/main" r:embed="R72b48e2012f849de"/>
              </a:ext>
            </a:extLst>
          </a:blip>
          <a:stretch xmlns:a="http://schemas.openxmlformats.org/drawingml/2006/main"/>
        </p:blipFill>
        <p:spPr>
          <a:xfrm xmlns:a="http://schemas.openxmlformats.org/drawingml/2006/main">
            <a:off x="647700" y="381000"/>
            <a:ext cx="640080" cy="288036"/>
          </a:xfrm>
          <a:prstGeom xmlns:a="http://schemas.openxmlformats.org/drawingml/2006/main" prst="rect">
            <a:avLst/>
          </a:prstGeom>
        </p:spPr>
      </p:pic>
      <p:sp>
        <p:nvSpPr>
          <p:cNvPr id="2" name="">
            <a:extLst xmlns:a="http://schemas.openxmlformats.org/drawingml/2006/main">
              <a:ext uri="{FF2B5EF4-FFF2-40B4-BE49-F238E27FC236}">
                <a16:creationId xmlns:a16="http://schemas.microsoft.com/office/drawing/2014/main" id="{2B685A7E-20C2-427C-BA69-20AB3C3D4E94}"/>
              </a:ext>
            </a:extLst>
          </p:cNvPr>
          <p:cNvSpPr>
            <a:spLocks xmlns:a="http://schemas.openxmlformats.org/drawingml/2006/main" noGrp="1"/>
          </p:cNvSpPr>
          <p:nvPr/>
        </p:nvSpPr>
        <p:spPr>
          <a:xfrm xmlns:a="http://schemas.openxmlformats.org/drawingml/2006/main">
            <a:off x="1752600" y="457200"/>
            <a:ext cx="6667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B00D68"/>
                </a:solidFill>
                <a:latin typeface="Kode Mono"/>
                <a:ea typeface="Kode Mono"/>
                <a:cs typeface="Kode Mono"/>
              </a:defRPr>
            </a:pPr>
            <a:r>
              <a:rPr sz="825" b="1" i="0">
                <a:solidFill>
                  <a:srgbClr val="B00D68"/>
                </a:solidFill>
                <a:latin typeface="Kode Mono"/>
                <a:ea typeface="Kode Mono"/>
                <a:cs typeface="Kode Mono"/>
              </a:rPr>
              <a:t>PROPOSAL THESIS</a:t>
            </a:r>
          </a:p>
        </p:txBody>
      </p:sp>
      <p:sp>
        <p:nvSpPr>
          <p:cNvPr id="3" name="">
            <a:extLst xmlns:a="http://schemas.openxmlformats.org/drawingml/2006/main">
              <a:ext uri="{FF2B5EF4-FFF2-40B4-BE49-F238E27FC236}">
                <a16:creationId xmlns:a16="http://schemas.microsoft.com/office/drawing/2014/main" id="{824595DD-A1CC-4202-8901-35806A34B038}"/>
              </a:ext>
            </a:extLst>
          </p:cNvPr>
          <p:cNvSpPr>
            <a:spLocks xmlns:a="http://schemas.openxmlformats.org/drawingml/2006/main" noGrp="1"/>
          </p:cNvSpPr>
          <p:nvPr/>
        </p:nvSpPr>
        <p:spPr>
          <a:xfrm xmlns:a="http://schemas.openxmlformats.org/drawingml/2006/main">
            <a:off x="647700" y="800100"/>
            <a:ext cx="8191500" cy="7429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7744"/>
          </a:bodyPr>
          <a:lstStyle xmlns:a="http://schemas.openxmlformats.org/drawingml/2006/main"/>
          <a:p xmlns:a="http://schemas.openxmlformats.org/drawingml/2006/main">
            <a:pPr algn="l">
              <a:lnSpc>
                <a:spcPct val="95000"/>
              </a:lnSpc>
              <a:buNone/>
              <a:defRPr sz="2625" b="1" i="0">
                <a:solidFill>
                  <a:srgbClr val="1A1A2E"/>
                </a:solidFill>
                <a:latin typeface="Inter"/>
                <a:ea typeface="Inter"/>
                <a:cs typeface="Inter"/>
              </a:defRPr>
            </a:pPr>
            <a:r>
              <a:rPr sz="2625" b="1" i="0">
                <a:solidFill>
                  <a:srgbClr val="1A1A2E"/>
                </a:solidFill>
                <a:latin typeface="Inter"/>
                <a:ea typeface="Inter"/>
                <a:cs typeface="Inter"/>
              </a:rPr>
              <a:t>The real ROI is implementation intelligence FASCO owns</a:t>
            </a:r>
          </a:p>
        </p:txBody>
      </p:sp>
      <p:sp>
        <p:nvSpPr>
          <p:cNvPr id="4" name="">
            <a:extLst xmlns:a="http://schemas.openxmlformats.org/drawingml/2006/main">
              <a:ext uri="{FF2B5EF4-FFF2-40B4-BE49-F238E27FC236}">
                <a16:creationId xmlns:a16="http://schemas.microsoft.com/office/drawing/2014/main" id="{43E294FB-C096-413E-9621-4C6AB6218C5E}"/>
              </a:ext>
            </a:extLst>
          </p:cNvPr>
          <p:cNvSpPr>
            <a:spLocks xmlns:a="http://schemas.openxmlformats.org/drawingml/2006/main" noGrp="1"/>
          </p:cNvSpPr>
          <p:nvPr/>
        </p:nvSpPr>
        <p:spPr>
          <a:xfrm xmlns:a="http://schemas.openxmlformats.org/drawingml/2006/main">
            <a:off x="647700" y="6438900"/>
            <a:ext cx="61912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8A96A6"/>
                </a:solidFill>
                <a:latin typeface="Inter"/>
                <a:ea typeface="Inter"/>
                <a:cs typeface="Inter"/>
              </a:defRPr>
            </a:pPr>
            <a:r>
              <a:rPr sz="825" b="1" i="0">
                <a:solidFill>
                  <a:srgbClr val="8A96A6"/>
                </a:solidFill>
                <a:latin typeface="Inter"/>
                <a:ea typeface="Inter"/>
                <a:cs typeface="Inter"/>
              </a:rPr>
              <a:t>Local Nerds | FASCO Alignment Hub | Proposal | June 15, 2026</a:t>
            </a:r>
          </a:p>
        </p:txBody>
      </p:sp>
      <p:sp>
        <p:nvSpPr>
          <p:cNvPr id="5" name="">
            <a:extLst xmlns:a="http://schemas.openxmlformats.org/drawingml/2006/main">
              <a:ext uri="{FF2B5EF4-FFF2-40B4-BE49-F238E27FC236}">
                <a16:creationId xmlns:a16="http://schemas.microsoft.com/office/drawing/2014/main" id="{425066F3-0409-4701-A935-9DB35FDB2C1B}"/>
              </a:ext>
            </a:extLst>
          </p:cNvPr>
          <p:cNvSpPr>
            <a:spLocks xmlns:a="http://schemas.openxmlformats.org/drawingml/2006/main" noGrp="1"/>
          </p:cNvSpPr>
          <p:nvPr/>
        </p:nvSpPr>
        <p:spPr>
          <a:xfrm xmlns:a="http://schemas.openxmlformats.org/drawingml/2006/main">
            <a:off x="11087100" y="6381750"/>
            <a:ext cx="4572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1" i="0">
                <a:solidFill>
                  <a:srgbClr val="8A96A6"/>
                </a:solidFill>
                <a:latin typeface="Inter"/>
                <a:ea typeface="Inter"/>
                <a:cs typeface="Inter"/>
              </a:defRPr>
            </a:pPr>
            <a:r>
              <a:rPr sz="975" b="1" i="0">
                <a:solidFill>
                  <a:srgbClr val="8A96A6"/>
                </a:solidFill>
                <a:latin typeface="Inter"/>
                <a:ea typeface="Inter"/>
                <a:cs typeface="Inter"/>
              </a:rPr>
              <a:t>02</a:t>
            </a:r>
          </a:p>
        </p:txBody>
      </p:sp>
      <p:sp>
        <p:nvSpPr>
          <p:cNvPr id="6" name="">
            <a:extLst xmlns:a="http://schemas.openxmlformats.org/drawingml/2006/main">
              <a:ext uri="{FF2B5EF4-FFF2-40B4-BE49-F238E27FC236}">
                <a16:creationId xmlns:a16="http://schemas.microsoft.com/office/drawing/2014/main" id="{2DA10502-1370-4497-A975-55BC366D65E2}"/>
              </a:ext>
            </a:extLst>
          </p:cNvPr>
          <p:cNvSpPr>
            <a:spLocks xmlns:a="http://schemas.openxmlformats.org/drawingml/2006/main" noGrp="1"/>
          </p:cNvSpPr>
          <p:nvPr/>
        </p:nvSpPr>
        <p:spPr>
          <a:xfrm xmlns:a="http://schemas.openxmlformats.org/drawingml/2006/main">
            <a:off x="647700" y="6248400"/>
            <a:ext cx="10896600" cy="0"/>
          </a:xfrm>
          <a:prstGeom xmlns:a="http://schemas.openxmlformats.org/drawingml/2006/main" prst="line">
            <a:avLst/>
          </a:prstGeom>
          <a:noFill xmlns:a="http://schemas.openxmlformats.org/drawingml/2006/main"/>
          <a:ln xmlns:a="http://schemas.openxmlformats.org/drawingml/2006/main" w="9525">
            <a:solidFill>
              <a:srgbClr val="D8DEE8"/>
            </a:solidFill>
            <a:prstDash val="solid"/>
          </a:ln>
        </p:spPr>
      </p:sp>
      <p:sp>
        <p:nvSpPr>
          <p:cNvPr id="7" name="">
            <a:extLst xmlns:a="http://schemas.openxmlformats.org/drawingml/2006/main">
              <a:ext uri="{FF2B5EF4-FFF2-40B4-BE49-F238E27FC236}">
                <a16:creationId xmlns:a16="http://schemas.microsoft.com/office/drawing/2014/main" id="{75122E25-9E16-47ED-88C6-8F25BDDB8787}"/>
              </a:ext>
            </a:extLst>
          </p:cNvPr>
          <p:cNvSpPr>
            <a:spLocks xmlns:a="http://schemas.openxmlformats.org/drawingml/2006/main" noGrp="1"/>
          </p:cNvSpPr>
          <p:nvPr/>
        </p:nvSpPr>
        <p:spPr>
          <a:xfrm xmlns:a="http://schemas.openxmlformats.org/drawingml/2006/main">
            <a:off x="647700" y="1638300"/>
            <a:ext cx="9334500" cy="704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8455"/>
          </a:bodyPr>
          <a:lstStyle xmlns:a="http://schemas.openxmlformats.org/drawingml/2006/main"/>
          <a:p xmlns:a="http://schemas.openxmlformats.org/drawingml/2006/main">
            <a:pPr algn="l">
              <a:lnSpc>
                <a:spcPct val="115000"/>
              </a:lnSpc>
              <a:buNone/>
              <a:defRPr sz="1425" b="0" i="0">
                <a:solidFill>
                  <a:srgbClr val="5F6070"/>
                </a:solidFill>
                <a:latin typeface="Inter"/>
                <a:ea typeface="Inter"/>
                <a:cs typeface="Inter"/>
              </a:defRPr>
            </a:pPr>
            <a:r>
              <a:rPr sz="1425" b="0" i="0">
                <a:solidFill>
                  <a:srgbClr val="5F6070"/>
                </a:solidFill>
                <a:latin typeface="Inter"/>
                <a:ea typeface="Inter"/>
                <a:cs typeface="Inter"/>
              </a:rPr>
              <a:t>The Hub reduces friction for embedded integrators and school-system admins. The larger advantage is becoming the source of truth for what schools are trying to solve, where they get stuck, and which issues repeat across systems.</a:t>
            </a:r>
          </a:p>
        </p:txBody>
      </p:sp>
      <p:sp>
        <p:nvSpPr>
          <p:cNvPr id="8" name="">
            <a:extLst xmlns:a="http://schemas.openxmlformats.org/drawingml/2006/main">
              <a:ext uri="{FF2B5EF4-FFF2-40B4-BE49-F238E27FC236}">
                <a16:creationId xmlns:a16="http://schemas.microsoft.com/office/drawing/2014/main" id="{26A35FCD-AED5-4E8A-BED0-090C898E9869}"/>
              </a:ext>
            </a:extLst>
          </p:cNvPr>
          <p:cNvSpPr>
            <a:spLocks xmlns:a="http://schemas.openxmlformats.org/drawingml/2006/main" noGrp="1"/>
          </p:cNvSpPr>
          <p:nvPr/>
        </p:nvSpPr>
        <p:spPr>
          <a:xfrm xmlns:a="http://schemas.openxmlformats.org/drawingml/2006/main">
            <a:off x="742950" y="2781300"/>
            <a:ext cx="3143250" cy="2190750"/>
          </a:xfrm>
          <a:prstGeom xmlns:a="http://schemas.openxmlformats.org/drawingml/2006/main" prst="roundRect">
            <a:avLst>
              <a:gd name="adj" fmla="val 3478"/>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9" name="">
            <a:extLst xmlns:a="http://schemas.openxmlformats.org/drawingml/2006/main">
              <a:ext uri="{FF2B5EF4-FFF2-40B4-BE49-F238E27FC236}">
                <a16:creationId xmlns:a16="http://schemas.microsoft.com/office/drawing/2014/main" id="{3795C040-9B04-42A3-8C58-0DD1D0B7611E}"/>
              </a:ext>
            </a:extLst>
          </p:cNvPr>
          <p:cNvSpPr>
            <a:spLocks xmlns:a="http://schemas.openxmlformats.org/drawingml/2006/main" noGrp="1"/>
          </p:cNvSpPr>
          <p:nvPr/>
        </p:nvSpPr>
        <p:spPr>
          <a:xfrm xmlns:a="http://schemas.openxmlformats.org/drawingml/2006/main">
            <a:off x="742950" y="2781300"/>
            <a:ext cx="57150" cy="2190750"/>
          </a:xfrm>
          <a:prstGeom xmlns:a="http://schemas.openxmlformats.org/drawingml/2006/main" prst="rect">
            <a:avLst/>
          </a:prstGeom>
          <a:solidFill xmlns:a="http://schemas.openxmlformats.org/drawingml/2006/main">
            <a:srgbClr val="40C9F7"/>
          </a:solidFill>
          <a:ln xmlns:a="http://schemas.openxmlformats.org/drawingml/2006/main" w="0">
            <a:noFill/>
            <a:prstDash val="solid"/>
          </a:ln>
        </p:spPr>
      </p:sp>
      <p:sp>
        <p:nvSpPr>
          <p:cNvPr id="10" name="">
            <a:extLst xmlns:a="http://schemas.openxmlformats.org/drawingml/2006/main">
              <a:ext uri="{FF2B5EF4-FFF2-40B4-BE49-F238E27FC236}">
                <a16:creationId xmlns:a16="http://schemas.microsoft.com/office/drawing/2014/main" id="{2E083613-E3EB-4307-A6F7-7A14DAF8F079}"/>
              </a:ext>
            </a:extLst>
          </p:cNvPr>
          <p:cNvSpPr>
            <a:spLocks xmlns:a="http://schemas.openxmlformats.org/drawingml/2006/main" noGrp="1"/>
          </p:cNvSpPr>
          <p:nvPr/>
        </p:nvSpPr>
        <p:spPr>
          <a:xfrm xmlns:a="http://schemas.openxmlformats.org/drawingml/2006/main">
            <a:off x="971550" y="2990850"/>
            <a:ext cx="2724150" cy="2476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Integrator friction drops</a:t>
            </a:r>
          </a:p>
        </p:txBody>
      </p:sp>
      <p:sp>
        <p:nvSpPr>
          <p:cNvPr id="11" name="">
            <a:extLst xmlns:a="http://schemas.openxmlformats.org/drawingml/2006/main">
              <a:ext uri="{FF2B5EF4-FFF2-40B4-BE49-F238E27FC236}">
                <a16:creationId xmlns:a16="http://schemas.microsoft.com/office/drawing/2014/main" id="{A8849426-563F-49C9-9B44-1B620D6E8883}"/>
              </a:ext>
            </a:extLst>
          </p:cNvPr>
          <p:cNvSpPr>
            <a:spLocks xmlns:a="http://schemas.openxmlformats.org/drawingml/2006/main" noGrp="1"/>
          </p:cNvSpPr>
          <p:nvPr/>
        </p:nvSpPr>
        <p:spPr>
          <a:xfrm xmlns:a="http://schemas.openxmlformats.org/drawingml/2006/main">
            <a:off x="971550" y="3333750"/>
            <a:ext cx="2724150" cy="1466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8000"/>
              </a:lnSpc>
              <a:buNone/>
              <a:defRPr sz="1050" b="0" i="0">
                <a:solidFill>
                  <a:srgbClr val="5F6070"/>
                </a:solidFill>
                <a:latin typeface="Inter"/>
                <a:ea typeface="Inter"/>
                <a:cs typeface="Inter"/>
              </a:defRPr>
            </a:pPr>
            <a:r>
              <a:rPr sz="1050" b="0" i="0">
                <a:solidFill>
                  <a:srgbClr val="5F6070"/>
                </a:solidFill>
                <a:latin typeface="Inter"/>
                <a:ea typeface="Inter"/>
                <a:cs typeface="Inter"/>
              </a:rPr>
              <a:t>Embedded FASCO integrators can see priorities, blockers, follow-through, and engagement without stitching together email, spreadsheets, and memory.</a:t>
            </a:r>
          </a:p>
        </p:txBody>
      </p:sp>
      <p:sp>
        <p:nvSpPr>
          <p:cNvPr id="12" name="">
            <a:extLst xmlns:a="http://schemas.openxmlformats.org/drawingml/2006/main">
              <a:ext uri="{FF2B5EF4-FFF2-40B4-BE49-F238E27FC236}">
                <a16:creationId xmlns:a16="http://schemas.microsoft.com/office/drawing/2014/main" id="{13809FBE-7275-4C2B-9DE8-BAD1D6767BD2}"/>
              </a:ext>
            </a:extLst>
          </p:cNvPr>
          <p:cNvSpPr>
            <a:spLocks xmlns:a="http://schemas.openxmlformats.org/drawingml/2006/main" noGrp="1"/>
          </p:cNvSpPr>
          <p:nvPr/>
        </p:nvSpPr>
        <p:spPr>
          <a:xfrm xmlns:a="http://schemas.openxmlformats.org/drawingml/2006/main">
            <a:off x="4514850" y="2781300"/>
            <a:ext cx="3143250" cy="2190750"/>
          </a:xfrm>
          <a:prstGeom xmlns:a="http://schemas.openxmlformats.org/drawingml/2006/main" prst="roundRect">
            <a:avLst>
              <a:gd name="adj" fmla="val 3478"/>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3" name="">
            <a:extLst xmlns:a="http://schemas.openxmlformats.org/drawingml/2006/main">
              <a:ext uri="{FF2B5EF4-FFF2-40B4-BE49-F238E27FC236}">
                <a16:creationId xmlns:a16="http://schemas.microsoft.com/office/drawing/2014/main" id="{2831728E-B2FE-4BF1-B6D9-10DD5C4088E1}"/>
              </a:ext>
            </a:extLst>
          </p:cNvPr>
          <p:cNvSpPr>
            <a:spLocks xmlns:a="http://schemas.openxmlformats.org/drawingml/2006/main" noGrp="1"/>
          </p:cNvSpPr>
          <p:nvPr/>
        </p:nvSpPr>
        <p:spPr>
          <a:xfrm xmlns:a="http://schemas.openxmlformats.org/drawingml/2006/main">
            <a:off x="4514850" y="2781300"/>
            <a:ext cx="57150" cy="2190750"/>
          </a:xfrm>
          <a:prstGeom xmlns:a="http://schemas.openxmlformats.org/drawingml/2006/main" prst="rect">
            <a:avLst/>
          </a:prstGeom>
          <a:solidFill xmlns:a="http://schemas.openxmlformats.org/drawingml/2006/main">
            <a:srgbClr val="B00D68"/>
          </a:solidFill>
          <a:ln xmlns:a="http://schemas.openxmlformats.org/drawingml/2006/main" w="0">
            <a:noFill/>
            <a:prstDash val="solid"/>
          </a:ln>
        </p:spPr>
      </p:sp>
      <p:sp>
        <p:nvSpPr>
          <p:cNvPr id="14" name="">
            <a:extLst xmlns:a="http://schemas.openxmlformats.org/drawingml/2006/main">
              <a:ext uri="{FF2B5EF4-FFF2-40B4-BE49-F238E27FC236}">
                <a16:creationId xmlns:a16="http://schemas.microsoft.com/office/drawing/2014/main" id="{27710D80-E4BD-42D5-BD73-E569A2D01F49}"/>
              </a:ext>
            </a:extLst>
          </p:cNvPr>
          <p:cNvSpPr>
            <a:spLocks xmlns:a="http://schemas.openxmlformats.org/drawingml/2006/main" noGrp="1"/>
          </p:cNvSpPr>
          <p:nvPr/>
        </p:nvSpPr>
        <p:spPr>
          <a:xfrm xmlns:a="http://schemas.openxmlformats.org/drawingml/2006/main">
            <a:off x="4743450" y="2990850"/>
            <a:ext cx="2724150" cy="2476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School systems get one rhythm</a:t>
            </a:r>
          </a:p>
        </p:txBody>
      </p:sp>
      <p:sp>
        <p:nvSpPr>
          <p:cNvPr id="15" name="">
            <a:extLst xmlns:a="http://schemas.openxmlformats.org/drawingml/2006/main">
              <a:ext uri="{FF2B5EF4-FFF2-40B4-BE49-F238E27FC236}">
                <a16:creationId xmlns:a16="http://schemas.microsoft.com/office/drawing/2014/main" id="{610D0611-BDBE-402D-B072-9AA4D15F7A87}"/>
              </a:ext>
            </a:extLst>
          </p:cNvPr>
          <p:cNvSpPr>
            <a:spLocks xmlns:a="http://schemas.openxmlformats.org/drawingml/2006/main" noGrp="1"/>
          </p:cNvSpPr>
          <p:nvPr/>
        </p:nvSpPr>
        <p:spPr>
          <a:xfrm xmlns:a="http://schemas.openxmlformats.org/drawingml/2006/main">
            <a:off x="4743450" y="3333750"/>
            <a:ext cx="2724150" cy="1466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8000"/>
              </a:lnSpc>
              <a:buNone/>
              <a:defRPr sz="1050" b="0" i="0">
                <a:solidFill>
                  <a:srgbClr val="5F6070"/>
                </a:solidFill>
                <a:latin typeface="Inter"/>
                <a:ea typeface="Inter"/>
                <a:cs typeface="Inter"/>
              </a:defRPr>
            </a:pPr>
            <a:r>
              <a:rPr sz="1050" b="0" i="0">
                <a:solidFill>
                  <a:srgbClr val="5F6070"/>
                </a:solidFill>
                <a:latin typeface="Inter"/>
                <a:ea typeface="Inter"/>
                <a:cs typeface="Inter"/>
              </a:rPr>
              <a:t>Administrators work in the same operating model FASCO teaches, with clear tasks, Huddles, scorecards, priorities, and accountability.</a:t>
            </a:r>
          </a:p>
        </p:txBody>
      </p:sp>
      <p:sp>
        <p:nvSpPr>
          <p:cNvPr id="16" name="">
            <a:extLst xmlns:a="http://schemas.openxmlformats.org/drawingml/2006/main">
              <a:ext uri="{FF2B5EF4-FFF2-40B4-BE49-F238E27FC236}">
                <a16:creationId xmlns:a16="http://schemas.microsoft.com/office/drawing/2014/main" id="{07BEDCB9-45D7-422A-80D5-30B1DF51310A}"/>
              </a:ext>
            </a:extLst>
          </p:cNvPr>
          <p:cNvSpPr>
            <a:spLocks xmlns:a="http://schemas.openxmlformats.org/drawingml/2006/main" noGrp="1"/>
          </p:cNvSpPr>
          <p:nvPr/>
        </p:nvSpPr>
        <p:spPr>
          <a:xfrm xmlns:a="http://schemas.openxmlformats.org/drawingml/2006/main">
            <a:off x="8286750" y="2781300"/>
            <a:ext cx="3143250" cy="2190750"/>
          </a:xfrm>
          <a:prstGeom xmlns:a="http://schemas.openxmlformats.org/drawingml/2006/main" prst="roundRect">
            <a:avLst>
              <a:gd name="adj" fmla="val 3478"/>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7" name="">
            <a:extLst xmlns:a="http://schemas.openxmlformats.org/drawingml/2006/main">
              <a:ext uri="{FF2B5EF4-FFF2-40B4-BE49-F238E27FC236}">
                <a16:creationId xmlns:a16="http://schemas.microsoft.com/office/drawing/2014/main" id="{602EA5F0-F462-4232-83AA-6E41EF6C6F55}"/>
              </a:ext>
            </a:extLst>
          </p:cNvPr>
          <p:cNvSpPr>
            <a:spLocks xmlns:a="http://schemas.openxmlformats.org/drawingml/2006/main" noGrp="1"/>
          </p:cNvSpPr>
          <p:nvPr/>
        </p:nvSpPr>
        <p:spPr>
          <a:xfrm xmlns:a="http://schemas.openxmlformats.org/drawingml/2006/main">
            <a:off x="8286750" y="2781300"/>
            <a:ext cx="57150" cy="2190750"/>
          </a:xfrm>
          <a:prstGeom xmlns:a="http://schemas.openxmlformats.org/drawingml/2006/main" prst="rect">
            <a:avLst/>
          </a:prstGeom>
          <a:solidFill xmlns:a="http://schemas.openxmlformats.org/drawingml/2006/main">
            <a:srgbClr val="059669"/>
          </a:solidFill>
          <a:ln xmlns:a="http://schemas.openxmlformats.org/drawingml/2006/main" w="0">
            <a:noFill/>
            <a:prstDash val="solid"/>
          </a:ln>
        </p:spPr>
      </p:sp>
      <p:sp>
        <p:nvSpPr>
          <p:cNvPr id="18" name="">
            <a:extLst xmlns:a="http://schemas.openxmlformats.org/drawingml/2006/main">
              <a:ext uri="{FF2B5EF4-FFF2-40B4-BE49-F238E27FC236}">
                <a16:creationId xmlns:a16="http://schemas.microsoft.com/office/drawing/2014/main" id="{C6981CFA-610B-4EBF-9342-478DF62E8752}"/>
              </a:ext>
            </a:extLst>
          </p:cNvPr>
          <p:cNvSpPr>
            <a:spLocks xmlns:a="http://schemas.openxmlformats.org/drawingml/2006/main" noGrp="1"/>
          </p:cNvSpPr>
          <p:nvPr/>
        </p:nvSpPr>
        <p:spPr>
          <a:xfrm xmlns:a="http://schemas.openxmlformats.org/drawingml/2006/main">
            <a:off x="8515350" y="2990850"/>
            <a:ext cx="2724150" cy="2476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FASCO owns pattern data</a:t>
            </a:r>
          </a:p>
        </p:txBody>
      </p:sp>
      <p:sp>
        <p:nvSpPr>
          <p:cNvPr id="19" name="">
            <a:extLst xmlns:a="http://schemas.openxmlformats.org/drawingml/2006/main">
              <a:ext uri="{FF2B5EF4-FFF2-40B4-BE49-F238E27FC236}">
                <a16:creationId xmlns:a16="http://schemas.microsoft.com/office/drawing/2014/main" id="{E0FC2D62-4C68-45CE-9276-DA4E53FB802D}"/>
              </a:ext>
            </a:extLst>
          </p:cNvPr>
          <p:cNvSpPr>
            <a:spLocks xmlns:a="http://schemas.openxmlformats.org/drawingml/2006/main" noGrp="1"/>
          </p:cNvSpPr>
          <p:nvPr/>
        </p:nvSpPr>
        <p:spPr>
          <a:xfrm xmlns:a="http://schemas.openxmlformats.org/drawingml/2006/main">
            <a:off x="8515350" y="3333750"/>
            <a:ext cx="2724150" cy="1466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8000"/>
              </a:lnSpc>
              <a:buNone/>
              <a:defRPr sz="1050" b="0" i="0">
                <a:solidFill>
                  <a:srgbClr val="5F6070"/>
                </a:solidFill>
                <a:latin typeface="Inter"/>
                <a:ea typeface="Inter"/>
                <a:cs typeface="Inter"/>
              </a:defRPr>
            </a:pPr>
            <a:r>
              <a:rPr sz="1050" b="0" i="0">
                <a:solidFill>
                  <a:srgbClr val="5F6070"/>
                </a:solidFill>
                <a:latin typeface="Inter"/>
                <a:ea typeface="Inter"/>
                <a:cs typeface="Inter"/>
              </a:rPr>
              <a:t>The system shows which problems teams are solving, which blockers recur, and which support needs appear across schools and districts.</a:t>
            </a:r>
          </a:p>
        </p:txBody>
      </p:sp>
      <p:sp>
        <p:nvSpPr>
          <p:cNvPr id="20" name="">
            <a:extLst xmlns:a="http://schemas.openxmlformats.org/drawingml/2006/main">
              <a:ext uri="{FF2B5EF4-FFF2-40B4-BE49-F238E27FC236}">
                <a16:creationId xmlns:a16="http://schemas.microsoft.com/office/drawing/2014/main" id="{50C3739B-D3F3-4451-8474-4C4C5398A52B}"/>
              </a:ext>
            </a:extLst>
          </p:cNvPr>
          <p:cNvSpPr>
            <a:spLocks xmlns:a="http://schemas.openxmlformats.org/drawingml/2006/main" noGrp="1"/>
          </p:cNvSpPr>
          <p:nvPr/>
        </p:nvSpPr>
        <p:spPr>
          <a:xfrm xmlns:a="http://schemas.openxmlformats.org/drawingml/2006/main">
            <a:off x="1428750" y="5257800"/>
            <a:ext cx="9334500" cy="514350"/>
          </a:xfrm>
          <a:prstGeom xmlns:a="http://schemas.openxmlformats.org/drawingml/2006/main" prst="roundRect">
            <a:avLst>
              <a:gd name="adj" fmla="val 14815"/>
            </a:avLst>
          </a:prstGeom>
          <a:solidFill xmlns:a="http://schemas.openxmlformats.org/drawingml/2006/main">
            <a:srgbClr val="EEF4FB"/>
          </a:solidFill>
          <a:ln xmlns:a="http://schemas.openxmlformats.org/drawingml/2006/main" w="9525">
            <a:solidFill>
              <a:srgbClr val="CFE0F3"/>
            </a:solidFill>
            <a:prstDash val="solid"/>
          </a:ln>
        </p:spPr>
      </p:sp>
      <p:sp>
        <p:nvSpPr>
          <p:cNvPr id="21" name="">
            <a:extLst xmlns:a="http://schemas.openxmlformats.org/drawingml/2006/main">
              <a:ext uri="{FF2B5EF4-FFF2-40B4-BE49-F238E27FC236}">
                <a16:creationId xmlns:a16="http://schemas.microsoft.com/office/drawing/2014/main" id="{7867C6E5-234E-4CD4-8A04-EF53F16E2E5E}"/>
              </a:ext>
            </a:extLst>
          </p:cNvPr>
          <p:cNvSpPr>
            <a:spLocks xmlns:a="http://schemas.openxmlformats.org/drawingml/2006/main" noGrp="1"/>
          </p:cNvSpPr>
          <p:nvPr/>
        </p:nvSpPr>
        <p:spPr>
          <a:xfrm xmlns:a="http://schemas.openxmlformats.org/drawingml/2006/main">
            <a:off x="1866900" y="5410200"/>
            <a:ext cx="8572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1500" b="1" i="0">
                <a:solidFill>
                  <a:srgbClr val="B00D68"/>
                </a:solidFill>
                <a:latin typeface="Inter"/>
                <a:ea typeface="Inter"/>
                <a:cs typeface="Inter"/>
              </a:defRPr>
            </a:pPr>
            <a:r>
              <a:rPr sz="1500" b="1" i="0">
                <a:solidFill>
                  <a:srgbClr val="B00D68"/>
                </a:solidFill>
                <a:latin typeface="Inter"/>
                <a:ea typeface="Inter"/>
                <a:cs typeface="Inter"/>
              </a:rPr>
              <a:t>The platform is not just workflow delivery. It is FASCO's operating data layer.</a:t>
            </a:r>
          </a:p>
        </p:txBody>
      </p:sp>
    </p:spTree>
    <p:extLst>
      <p:ext uri="{BB962C8B-B14F-4D97-AF65-F5344CB8AC3E}">
        <p14:creationId xmlns:p14="http://schemas.microsoft.com/office/powerpoint/2010/main" val="1165313986"/>
      </p:ext>
    </p:extLst>
  </p:cSld>
</p:sld>
</file>

<file path=ppt/slides/slide3.xml><?xml version="1.0" encoding="utf-8"?>
<p:sld xmlns:p="http://schemas.openxmlformats.org/presentationml/2006/main">
  <p:cSld>
    <p:bg>
      <p:bgPr>
        <a:solidFill xmlns:a="http://schemas.openxmlformats.org/drawingml/2006/main">
          <a:srgbClr val="FAF8F5"/>
        </a:solidFill>
      </p:bgPr>
    </p:bg>
    <p:spTree>
      <p:nvGrpSpPr>
        <p:cNvPr id="1" name=""/>
        <p:cNvGrpSpPr/>
        <p:nvPr/>
      </p:nvGrpSpPr>
      <p:grpSpPr>
        <a:xfrm xmlns:a="http://schemas.openxmlformats.org/drawingml/2006/main"/>
      </p:grpSpPr>
      <p:pic>
        <p:nvPicPr>
          <p:cNvPr id="26" name=""/>
          <p:cNvPicPr>
            <a:picLocks xmlns:a="http://schemas.openxmlformats.org/drawingml/2006/main" noChangeAspect="1"/>
          </p:cNvPicPr>
          <p:nvPr/>
        </p:nvPicPr>
        <p:blipFill>
          <a:blip xmlns:r="http://schemas.openxmlformats.org/officeDocument/2006/relationships" xmlns:a="http://schemas.openxmlformats.org/drawingml/2006/main" r:embed="Rd94c1044d73c4c7d">
            <a:extLst>
              <a:ext uri="{96DAC541-7B7A-43D3-8B79-37D633B846F1}">
                <asvg:svgBlip xmlns:asvg="http://schemas.microsoft.com/office/drawing/2016/SVG/main" r:embed="R20b2b7c0f56242c2"/>
              </a:ext>
            </a:extLst>
          </a:blip>
          <a:stretch xmlns:a="http://schemas.openxmlformats.org/drawingml/2006/main"/>
        </p:blipFill>
        <p:spPr>
          <a:xfrm xmlns:a="http://schemas.openxmlformats.org/drawingml/2006/main">
            <a:off x="647700" y="381000"/>
            <a:ext cx="640080" cy="288036"/>
          </a:xfrm>
          <a:prstGeom xmlns:a="http://schemas.openxmlformats.org/drawingml/2006/main" prst="rect">
            <a:avLst/>
          </a:prstGeom>
        </p:spPr>
      </p:pic>
      <p:sp>
        <p:nvSpPr>
          <p:cNvPr id="2" name="">
            <a:extLst xmlns:a="http://schemas.openxmlformats.org/drawingml/2006/main">
              <a:ext uri="{FF2B5EF4-FFF2-40B4-BE49-F238E27FC236}">
                <a16:creationId xmlns:a16="http://schemas.microsoft.com/office/drawing/2014/main" id="{6711A7D3-137B-4991-93DF-A2C20C179AEF}"/>
              </a:ext>
            </a:extLst>
          </p:cNvPr>
          <p:cNvSpPr>
            <a:spLocks xmlns:a="http://schemas.openxmlformats.org/drawingml/2006/main" noGrp="1"/>
          </p:cNvSpPr>
          <p:nvPr/>
        </p:nvSpPr>
        <p:spPr>
          <a:xfrm xmlns:a="http://schemas.openxmlformats.org/drawingml/2006/main">
            <a:off x="1752600" y="457200"/>
            <a:ext cx="6667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B00D68"/>
                </a:solidFill>
                <a:latin typeface="Kode Mono"/>
                <a:ea typeface="Kode Mono"/>
                <a:cs typeface="Kode Mono"/>
              </a:defRPr>
            </a:pPr>
            <a:r>
              <a:rPr sz="825" b="1" i="0">
                <a:solidFill>
                  <a:srgbClr val="B00D68"/>
                </a:solidFill>
                <a:latin typeface="Kode Mono"/>
                <a:ea typeface="Kode Mono"/>
                <a:cs typeface="Kode Mono"/>
              </a:rPr>
              <a:t>OPERATING DATA LAYER</a:t>
            </a:r>
          </a:p>
        </p:txBody>
      </p:sp>
      <p:sp>
        <p:nvSpPr>
          <p:cNvPr id="3" name="">
            <a:extLst xmlns:a="http://schemas.openxmlformats.org/drawingml/2006/main">
              <a:ext uri="{FF2B5EF4-FFF2-40B4-BE49-F238E27FC236}">
                <a16:creationId xmlns:a16="http://schemas.microsoft.com/office/drawing/2014/main" id="{EC66ECC9-7DD9-4F9B-8589-593DA9437250}"/>
              </a:ext>
            </a:extLst>
          </p:cNvPr>
          <p:cNvSpPr>
            <a:spLocks xmlns:a="http://schemas.openxmlformats.org/drawingml/2006/main" noGrp="1"/>
          </p:cNvSpPr>
          <p:nvPr/>
        </p:nvSpPr>
        <p:spPr>
          <a:xfrm xmlns:a="http://schemas.openxmlformats.org/drawingml/2006/main">
            <a:off x="647700" y="800100"/>
            <a:ext cx="8191500" cy="7429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95000"/>
              </a:lnSpc>
              <a:buNone/>
              <a:defRPr sz="2625" b="1" i="0">
                <a:solidFill>
                  <a:srgbClr val="1A1A2E"/>
                </a:solidFill>
                <a:latin typeface="Inter"/>
                <a:ea typeface="Inter"/>
                <a:cs typeface="Inter"/>
              </a:defRPr>
            </a:pPr>
            <a:r>
              <a:rPr sz="2625" b="1" i="0">
                <a:solidFill>
                  <a:srgbClr val="1A1A2E"/>
                </a:solidFill>
                <a:latin typeface="Inter"/>
                <a:ea typeface="Inter"/>
                <a:cs typeface="Inter"/>
              </a:rPr>
              <a:t>What FASCO learns that it cannot see today</a:t>
            </a:r>
          </a:p>
        </p:txBody>
      </p:sp>
      <p:sp>
        <p:nvSpPr>
          <p:cNvPr id="4" name="">
            <a:extLst xmlns:a="http://schemas.openxmlformats.org/drawingml/2006/main">
              <a:ext uri="{FF2B5EF4-FFF2-40B4-BE49-F238E27FC236}">
                <a16:creationId xmlns:a16="http://schemas.microsoft.com/office/drawing/2014/main" id="{6D051708-3AE2-4001-BDE6-3FFE72DECACB}"/>
              </a:ext>
            </a:extLst>
          </p:cNvPr>
          <p:cNvSpPr>
            <a:spLocks xmlns:a="http://schemas.openxmlformats.org/drawingml/2006/main" noGrp="1"/>
          </p:cNvSpPr>
          <p:nvPr/>
        </p:nvSpPr>
        <p:spPr>
          <a:xfrm xmlns:a="http://schemas.openxmlformats.org/drawingml/2006/main">
            <a:off x="647700" y="6438900"/>
            <a:ext cx="61912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8A96A6"/>
                </a:solidFill>
                <a:latin typeface="Inter"/>
                <a:ea typeface="Inter"/>
                <a:cs typeface="Inter"/>
              </a:defRPr>
            </a:pPr>
            <a:r>
              <a:rPr sz="825" b="1" i="0">
                <a:solidFill>
                  <a:srgbClr val="8A96A6"/>
                </a:solidFill>
                <a:latin typeface="Inter"/>
                <a:ea typeface="Inter"/>
                <a:cs typeface="Inter"/>
              </a:rPr>
              <a:t>Local Nerds | FASCO Alignment Hub | Proposal | June 15, 2026</a:t>
            </a:r>
          </a:p>
        </p:txBody>
      </p:sp>
      <p:sp>
        <p:nvSpPr>
          <p:cNvPr id="5" name="">
            <a:extLst xmlns:a="http://schemas.openxmlformats.org/drawingml/2006/main">
              <a:ext uri="{FF2B5EF4-FFF2-40B4-BE49-F238E27FC236}">
                <a16:creationId xmlns:a16="http://schemas.microsoft.com/office/drawing/2014/main" id="{2C542056-30D3-4CA9-A9B0-A811128D2B6C}"/>
              </a:ext>
            </a:extLst>
          </p:cNvPr>
          <p:cNvSpPr>
            <a:spLocks xmlns:a="http://schemas.openxmlformats.org/drawingml/2006/main" noGrp="1"/>
          </p:cNvSpPr>
          <p:nvPr/>
        </p:nvSpPr>
        <p:spPr>
          <a:xfrm xmlns:a="http://schemas.openxmlformats.org/drawingml/2006/main">
            <a:off x="11087100" y="6381750"/>
            <a:ext cx="4572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1" i="0">
                <a:solidFill>
                  <a:srgbClr val="8A96A6"/>
                </a:solidFill>
                <a:latin typeface="Inter"/>
                <a:ea typeface="Inter"/>
                <a:cs typeface="Inter"/>
              </a:defRPr>
            </a:pPr>
            <a:r>
              <a:rPr sz="975" b="1" i="0">
                <a:solidFill>
                  <a:srgbClr val="8A96A6"/>
                </a:solidFill>
                <a:latin typeface="Inter"/>
                <a:ea typeface="Inter"/>
                <a:cs typeface="Inter"/>
              </a:rPr>
              <a:t>03</a:t>
            </a:r>
          </a:p>
        </p:txBody>
      </p:sp>
      <p:sp>
        <p:nvSpPr>
          <p:cNvPr id="6" name="">
            <a:extLst xmlns:a="http://schemas.openxmlformats.org/drawingml/2006/main">
              <a:ext uri="{FF2B5EF4-FFF2-40B4-BE49-F238E27FC236}">
                <a16:creationId xmlns:a16="http://schemas.microsoft.com/office/drawing/2014/main" id="{9DBB36D6-E1DE-44A0-A626-3E107DD2DF74}"/>
              </a:ext>
            </a:extLst>
          </p:cNvPr>
          <p:cNvSpPr>
            <a:spLocks xmlns:a="http://schemas.openxmlformats.org/drawingml/2006/main" noGrp="1"/>
          </p:cNvSpPr>
          <p:nvPr/>
        </p:nvSpPr>
        <p:spPr>
          <a:xfrm xmlns:a="http://schemas.openxmlformats.org/drawingml/2006/main">
            <a:off x="647700" y="6248400"/>
            <a:ext cx="10896600" cy="0"/>
          </a:xfrm>
          <a:prstGeom xmlns:a="http://schemas.openxmlformats.org/drawingml/2006/main" prst="line">
            <a:avLst/>
          </a:prstGeom>
          <a:noFill xmlns:a="http://schemas.openxmlformats.org/drawingml/2006/main"/>
          <a:ln xmlns:a="http://schemas.openxmlformats.org/drawingml/2006/main" w="9525">
            <a:solidFill>
              <a:srgbClr val="D8DEE8"/>
            </a:solidFill>
            <a:prstDash val="solid"/>
          </a:ln>
        </p:spPr>
      </p:sp>
      <p:sp>
        <p:nvSpPr>
          <p:cNvPr id="7" name="">
            <a:extLst xmlns:a="http://schemas.openxmlformats.org/drawingml/2006/main">
              <a:ext uri="{FF2B5EF4-FFF2-40B4-BE49-F238E27FC236}">
                <a16:creationId xmlns:a16="http://schemas.microsoft.com/office/drawing/2014/main" id="{C1CAAE34-DCA8-41A5-805E-CDEC828F138F}"/>
              </a:ext>
            </a:extLst>
          </p:cNvPr>
          <p:cNvSpPr>
            <a:spLocks xmlns:a="http://schemas.openxmlformats.org/drawingml/2006/main" noGrp="1"/>
          </p:cNvSpPr>
          <p:nvPr/>
        </p:nvSpPr>
        <p:spPr>
          <a:xfrm xmlns:a="http://schemas.openxmlformats.org/drawingml/2006/main">
            <a:off x="647700" y="1600200"/>
            <a:ext cx="9334500" cy="552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2000"/>
              </a:lnSpc>
              <a:buNone/>
              <a:defRPr sz="1350" b="0" i="0">
                <a:solidFill>
                  <a:srgbClr val="5F6070"/>
                </a:solidFill>
                <a:latin typeface="Inter"/>
                <a:ea typeface="Inter"/>
                <a:cs typeface="Inter"/>
              </a:defRPr>
            </a:pPr>
            <a:r>
              <a:rPr sz="1350" b="0" i="0">
                <a:solidFill>
                  <a:srgbClr val="5F6070"/>
                </a:solidFill>
                <a:latin typeface="Inter"/>
                <a:ea typeface="Inter"/>
                <a:cs typeface="Inter"/>
              </a:rPr>
              <a:t>Once the operating rhythm lives inside one system, every implementation starts producing structured signals. FASCO can see what teams are solving, where support is needed, and which patterns repeat across schools and systems.</a:t>
            </a:r>
          </a:p>
        </p:txBody>
      </p:sp>
      <p:sp>
        <p:nvSpPr>
          <p:cNvPr id="8" name="">
            <a:extLst xmlns:a="http://schemas.openxmlformats.org/drawingml/2006/main">
              <a:ext uri="{FF2B5EF4-FFF2-40B4-BE49-F238E27FC236}">
                <a16:creationId xmlns:a16="http://schemas.microsoft.com/office/drawing/2014/main" id="{A396FB26-15ED-42C8-96C4-051ACCBE70C0}"/>
              </a:ext>
            </a:extLst>
          </p:cNvPr>
          <p:cNvSpPr>
            <a:spLocks xmlns:a="http://schemas.openxmlformats.org/drawingml/2006/main" noGrp="1"/>
          </p:cNvSpPr>
          <p:nvPr/>
        </p:nvSpPr>
        <p:spPr>
          <a:xfrm xmlns:a="http://schemas.openxmlformats.org/drawingml/2006/main">
            <a:off x="781050" y="2457450"/>
            <a:ext cx="4953000" cy="1143000"/>
          </a:xfrm>
          <a:prstGeom xmlns:a="http://schemas.openxmlformats.org/drawingml/2006/main" prst="roundRect">
            <a:avLst>
              <a:gd name="adj" fmla="val 6667"/>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9" name="">
            <a:extLst xmlns:a="http://schemas.openxmlformats.org/drawingml/2006/main">
              <a:ext uri="{FF2B5EF4-FFF2-40B4-BE49-F238E27FC236}">
                <a16:creationId xmlns:a16="http://schemas.microsoft.com/office/drawing/2014/main" id="{0D93E2C8-656E-4CC6-BD3F-7669632B675F}"/>
              </a:ext>
            </a:extLst>
          </p:cNvPr>
          <p:cNvSpPr>
            <a:spLocks xmlns:a="http://schemas.openxmlformats.org/drawingml/2006/main" noGrp="1"/>
          </p:cNvSpPr>
          <p:nvPr/>
        </p:nvSpPr>
        <p:spPr>
          <a:xfrm xmlns:a="http://schemas.openxmlformats.org/drawingml/2006/main">
            <a:off x="781050" y="2457450"/>
            <a:ext cx="57150" cy="1143000"/>
          </a:xfrm>
          <a:prstGeom xmlns:a="http://schemas.openxmlformats.org/drawingml/2006/main" prst="rect">
            <a:avLst/>
          </a:prstGeom>
          <a:solidFill xmlns:a="http://schemas.openxmlformats.org/drawingml/2006/main">
            <a:srgbClr val="40C9F7"/>
          </a:solidFill>
          <a:ln xmlns:a="http://schemas.openxmlformats.org/drawingml/2006/main" w="0">
            <a:noFill/>
            <a:prstDash val="solid"/>
          </a:ln>
        </p:spPr>
      </p:sp>
      <p:sp>
        <p:nvSpPr>
          <p:cNvPr id="10" name="">
            <a:extLst xmlns:a="http://schemas.openxmlformats.org/drawingml/2006/main">
              <a:ext uri="{FF2B5EF4-FFF2-40B4-BE49-F238E27FC236}">
                <a16:creationId xmlns:a16="http://schemas.microsoft.com/office/drawing/2014/main" id="{D0A3C926-D68C-429F-9560-0598E6C1A24C}"/>
              </a:ext>
            </a:extLst>
          </p:cNvPr>
          <p:cNvSpPr>
            <a:spLocks xmlns:a="http://schemas.openxmlformats.org/drawingml/2006/main" noGrp="1"/>
          </p:cNvSpPr>
          <p:nvPr/>
        </p:nvSpPr>
        <p:spPr>
          <a:xfrm xmlns:a="http://schemas.openxmlformats.org/drawingml/2006/main">
            <a:off x="1009650" y="2667000"/>
            <a:ext cx="4533900" cy="2476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Problem categories</a:t>
            </a:r>
          </a:p>
        </p:txBody>
      </p:sp>
      <p:sp>
        <p:nvSpPr>
          <p:cNvPr id="11" name="">
            <a:extLst xmlns:a="http://schemas.openxmlformats.org/drawingml/2006/main">
              <a:ext uri="{FF2B5EF4-FFF2-40B4-BE49-F238E27FC236}">
                <a16:creationId xmlns:a16="http://schemas.microsoft.com/office/drawing/2014/main" id="{27192A24-9C4E-41DB-BC91-ECF637013B09}"/>
              </a:ext>
            </a:extLst>
          </p:cNvPr>
          <p:cNvSpPr>
            <a:spLocks xmlns:a="http://schemas.openxmlformats.org/drawingml/2006/main" noGrp="1"/>
          </p:cNvSpPr>
          <p:nvPr/>
        </p:nvSpPr>
        <p:spPr>
          <a:xfrm xmlns:a="http://schemas.openxmlformats.org/drawingml/2006/main">
            <a:off x="1009650" y="3009900"/>
            <a:ext cx="4533900" cy="4191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8000"/>
              </a:lnSpc>
              <a:buNone/>
              <a:defRPr sz="1050" b="0" i="0">
                <a:solidFill>
                  <a:srgbClr val="5F6070"/>
                </a:solidFill>
                <a:latin typeface="Inter"/>
                <a:ea typeface="Inter"/>
                <a:cs typeface="Inter"/>
              </a:defRPr>
            </a:pPr>
            <a:r>
              <a:rPr sz="1050" b="0" i="0">
                <a:solidFill>
                  <a:srgbClr val="5F6070"/>
                </a:solidFill>
                <a:latin typeface="Inter"/>
                <a:ea typeface="Inter"/>
                <a:cs typeface="Inter"/>
              </a:rPr>
              <a:t>Which issues school systems are actively trying to solve through Rocks, Later List items, Huddles, Tasks, and scorecard conversations.</a:t>
            </a:r>
          </a:p>
        </p:txBody>
      </p:sp>
      <p:sp>
        <p:nvSpPr>
          <p:cNvPr id="12" name="">
            <a:extLst xmlns:a="http://schemas.openxmlformats.org/drawingml/2006/main">
              <a:ext uri="{FF2B5EF4-FFF2-40B4-BE49-F238E27FC236}">
                <a16:creationId xmlns:a16="http://schemas.microsoft.com/office/drawing/2014/main" id="{68E7513E-6B91-4BA2-951F-9551549F9CE6}"/>
              </a:ext>
            </a:extLst>
          </p:cNvPr>
          <p:cNvSpPr>
            <a:spLocks xmlns:a="http://schemas.openxmlformats.org/drawingml/2006/main" noGrp="1"/>
          </p:cNvSpPr>
          <p:nvPr/>
        </p:nvSpPr>
        <p:spPr>
          <a:xfrm xmlns:a="http://schemas.openxmlformats.org/drawingml/2006/main">
            <a:off x="6457950" y="2457450"/>
            <a:ext cx="4953000" cy="1143000"/>
          </a:xfrm>
          <a:prstGeom xmlns:a="http://schemas.openxmlformats.org/drawingml/2006/main" prst="roundRect">
            <a:avLst>
              <a:gd name="adj" fmla="val 6667"/>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3" name="">
            <a:extLst xmlns:a="http://schemas.openxmlformats.org/drawingml/2006/main">
              <a:ext uri="{FF2B5EF4-FFF2-40B4-BE49-F238E27FC236}">
                <a16:creationId xmlns:a16="http://schemas.microsoft.com/office/drawing/2014/main" id="{1AD4D32A-C5BA-44B6-A8FE-BA526FF70FE5}"/>
              </a:ext>
            </a:extLst>
          </p:cNvPr>
          <p:cNvSpPr>
            <a:spLocks xmlns:a="http://schemas.openxmlformats.org/drawingml/2006/main" noGrp="1"/>
          </p:cNvSpPr>
          <p:nvPr/>
        </p:nvSpPr>
        <p:spPr>
          <a:xfrm xmlns:a="http://schemas.openxmlformats.org/drawingml/2006/main">
            <a:off x="6457950" y="2457450"/>
            <a:ext cx="57150" cy="1143000"/>
          </a:xfrm>
          <a:prstGeom xmlns:a="http://schemas.openxmlformats.org/drawingml/2006/main" prst="rect">
            <a:avLst/>
          </a:prstGeom>
          <a:solidFill xmlns:a="http://schemas.openxmlformats.org/drawingml/2006/main">
            <a:srgbClr val="DC2626"/>
          </a:solidFill>
          <a:ln xmlns:a="http://schemas.openxmlformats.org/drawingml/2006/main" w="0">
            <a:noFill/>
            <a:prstDash val="solid"/>
          </a:ln>
        </p:spPr>
      </p:sp>
      <p:sp>
        <p:nvSpPr>
          <p:cNvPr id="14" name="">
            <a:extLst xmlns:a="http://schemas.openxmlformats.org/drawingml/2006/main">
              <a:ext uri="{FF2B5EF4-FFF2-40B4-BE49-F238E27FC236}">
                <a16:creationId xmlns:a16="http://schemas.microsoft.com/office/drawing/2014/main" id="{90F4FE70-650D-415B-B7C1-C7DF5A3ADF10}"/>
              </a:ext>
            </a:extLst>
          </p:cNvPr>
          <p:cNvSpPr>
            <a:spLocks xmlns:a="http://schemas.openxmlformats.org/drawingml/2006/main" noGrp="1"/>
          </p:cNvSpPr>
          <p:nvPr/>
        </p:nvSpPr>
        <p:spPr>
          <a:xfrm xmlns:a="http://schemas.openxmlformats.org/drawingml/2006/main">
            <a:off x="6686550" y="2667000"/>
            <a:ext cx="4533900" cy="2476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Repeated blockers</a:t>
            </a:r>
          </a:p>
        </p:txBody>
      </p:sp>
      <p:sp>
        <p:nvSpPr>
          <p:cNvPr id="15" name="">
            <a:extLst xmlns:a="http://schemas.openxmlformats.org/drawingml/2006/main">
              <a:ext uri="{FF2B5EF4-FFF2-40B4-BE49-F238E27FC236}">
                <a16:creationId xmlns:a16="http://schemas.microsoft.com/office/drawing/2014/main" id="{26306E47-CBEA-4C24-BF0F-A3CFC5FC5D7E}"/>
              </a:ext>
            </a:extLst>
          </p:cNvPr>
          <p:cNvSpPr>
            <a:spLocks xmlns:a="http://schemas.openxmlformats.org/drawingml/2006/main" noGrp="1"/>
          </p:cNvSpPr>
          <p:nvPr/>
        </p:nvSpPr>
        <p:spPr>
          <a:xfrm xmlns:a="http://schemas.openxmlformats.org/drawingml/2006/main">
            <a:off x="6686550" y="3009900"/>
            <a:ext cx="4533900" cy="4191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8000"/>
              </a:lnSpc>
              <a:buNone/>
              <a:defRPr sz="1050" b="0" i="0">
                <a:solidFill>
                  <a:srgbClr val="5F6070"/>
                </a:solidFill>
                <a:latin typeface="Inter"/>
                <a:ea typeface="Inter"/>
                <a:cs typeface="Inter"/>
              </a:defRPr>
            </a:pPr>
            <a:r>
              <a:rPr sz="1050" b="0" i="0">
                <a:solidFill>
                  <a:srgbClr val="5F6070"/>
                </a:solidFill>
                <a:latin typeface="Inter"/>
                <a:ea typeface="Inter"/>
                <a:cs typeface="Inter"/>
              </a:rPr>
              <a:t>Where implementation stalls: missing owners, unclear handoffs, delayed decisions, unresolved tasks, and low follow-through.</a:t>
            </a:r>
          </a:p>
        </p:txBody>
      </p:sp>
      <p:sp>
        <p:nvSpPr>
          <p:cNvPr id="16" name="">
            <a:extLst xmlns:a="http://schemas.openxmlformats.org/drawingml/2006/main">
              <a:ext uri="{FF2B5EF4-FFF2-40B4-BE49-F238E27FC236}">
                <a16:creationId xmlns:a16="http://schemas.microsoft.com/office/drawing/2014/main" id="{B6F1EDF8-9F5F-4940-AC6B-DB4C5C3F3CE2}"/>
              </a:ext>
            </a:extLst>
          </p:cNvPr>
          <p:cNvSpPr>
            <a:spLocks xmlns:a="http://schemas.openxmlformats.org/drawingml/2006/main" noGrp="1"/>
          </p:cNvSpPr>
          <p:nvPr/>
        </p:nvSpPr>
        <p:spPr>
          <a:xfrm xmlns:a="http://schemas.openxmlformats.org/drawingml/2006/main">
            <a:off x="781050" y="3943350"/>
            <a:ext cx="4953000" cy="1143000"/>
          </a:xfrm>
          <a:prstGeom xmlns:a="http://schemas.openxmlformats.org/drawingml/2006/main" prst="roundRect">
            <a:avLst>
              <a:gd name="adj" fmla="val 6667"/>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7" name="">
            <a:extLst xmlns:a="http://schemas.openxmlformats.org/drawingml/2006/main">
              <a:ext uri="{FF2B5EF4-FFF2-40B4-BE49-F238E27FC236}">
                <a16:creationId xmlns:a16="http://schemas.microsoft.com/office/drawing/2014/main" id="{0F685644-D943-42EC-AD2B-C6D095493E83}"/>
              </a:ext>
            </a:extLst>
          </p:cNvPr>
          <p:cNvSpPr>
            <a:spLocks xmlns:a="http://schemas.openxmlformats.org/drawingml/2006/main" noGrp="1"/>
          </p:cNvSpPr>
          <p:nvPr/>
        </p:nvSpPr>
        <p:spPr>
          <a:xfrm xmlns:a="http://schemas.openxmlformats.org/drawingml/2006/main">
            <a:off x="781050" y="3943350"/>
            <a:ext cx="57150" cy="1143000"/>
          </a:xfrm>
          <a:prstGeom xmlns:a="http://schemas.openxmlformats.org/drawingml/2006/main" prst="rect">
            <a:avLst/>
          </a:prstGeom>
          <a:solidFill xmlns:a="http://schemas.openxmlformats.org/drawingml/2006/main">
            <a:srgbClr val="059669"/>
          </a:solidFill>
          <a:ln xmlns:a="http://schemas.openxmlformats.org/drawingml/2006/main" w="0">
            <a:noFill/>
            <a:prstDash val="solid"/>
          </a:ln>
        </p:spPr>
      </p:sp>
      <p:sp>
        <p:nvSpPr>
          <p:cNvPr id="18" name="">
            <a:extLst xmlns:a="http://schemas.openxmlformats.org/drawingml/2006/main">
              <a:ext uri="{FF2B5EF4-FFF2-40B4-BE49-F238E27FC236}">
                <a16:creationId xmlns:a16="http://schemas.microsoft.com/office/drawing/2014/main" id="{0BC1EC24-F778-4C9A-BD7B-8D1F560330B1}"/>
              </a:ext>
            </a:extLst>
          </p:cNvPr>
          <p:cNvSpPr>
            <a:spLocks xmlns:a="http://schemas.openxmlformats.org/drawingml/2006/main" noGrp="1"/>
          </p:cNvSpPr>
          <p:nvPr/>
        </p:nvSpPr>
        <p:spPr>
          <a:xfrm xmlns:a="http://schemas.openxmlformats.org/drawingml/2006/main">
            <a:off x="1009650" y="4152900"/>
            <a:ext cx="4533900" cy="2476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Adoption signals</a:t>
            </a:r>
          </a:p>
        </p:txBody>
      </p:sp>
      <p:sp>
        <p:nvSpPr>
          <p:cNvPr id="19" name="">
            <a:extLst xmlns:a="http://schemas.openxmlformats.org/drawingml/2006/main">
              <a:ext uri="{FF2B5EF4-FFF2-40B4-BE49-F238E27FC236}">
                <a16:creationId xmlns:a16="http://schemas.microsoft.com/office/drawing/2014/main" id="{E091170E-D58B-4CC5-8773-D93750BEBB3E}"/>
              </a:ext>
            </a:extLst>
          </p:cNvPr>
          <p:cNvSpPr>
            <a:spLocks xmlns:a="http://schemas.openxmlformats.org/drawingml/2006/main" noGrp="1"/>
          </p:cNvSpPr>
          <p:nvPr/>
        </p:nvSpPr>
        <p:spPr>
          <a:xfrm xmlns:a="http://schemas.openxmlformats.org/drawingml/2006/main">
            <a:off x="1009650" y="4495800"/>
            <a:ext cx="4533900" cy="4191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8000"/>
              </a:lnSpc>
              <a:buNone/>
              <a:defRPr sz="1050" b="0" i="0">
                <a:solidFill>
                  <a:srgbClr val="5F6070"/>
                </a:solidFill>
                <a:latin typeface="Inter"/>
                <a:ea typeface="Inter"/>
                <a:cs typeface="Inter"/>
              </a:defRPr>
            </a:pPr>
            <a:r>
              <a:rPr sz="1050" b="0" i="0">
                <a:solidFill>
                  <a:srgbClr val="5F6070"/>
                </a:solidFill>
                <a:latin typeface="Inter"/>
                <a:ea typeface="Inter"/>
                <a:cs typeface="Inter"/>
              </a:rPr>
              <a:t>Which accounts are using the rhythm: login activity, invite activation, Huddle cadence, scorecard updates, and task closure.</a:t>
            </a:r>
          </a:p>
        </p:txBody>
      </p:sp>
      <p:sp>
        <p:nvSpPr>
          <p:cNvPr id="20" name="">
            <a:extLst xmlns:a="http://schemas.openxmlformats.org/drawingml/2006/main">
              <a:ext uri="{FF2B5EF4-FFF2-40B4-BE49-F238E27FC236}">
                <a16:creationId xmlns:a16="http://schemas.microsoft.com/office/drawing/2014/main" id="{15FA7CD3-2713-4617-87A8-E32D4ABC4F6D}"/>
              </a:ext>
            </a:extLst>
          </p:cNvPr>
          <p:cNvSpPr>
            <a:spLocks xmlns:a="http://schemas.openxmlformats.org/drawingml/2006/main" noGrp="1"/>
          </p:cNvSpPr>
          <p:nvPr/>
        </p:nvSpPr>
        <p:spPr>
          <a:xfrm xmlns:a="http://schemas.openxmlformats.org/drawingml/2006/main">
            <a:off x="6457950" y="3943350"/>
            <a:ext cx="4953000" cy="1143000"/>
          </a:xfrm>
          <a:prstGeom xmlns:a="http://schemas.openxmlformats.org/drawingml/2006/main" prst="roundRect">
            <a:avLst>
              <a:gd name="adj" fmla="val 6667"/>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21" name="">
            <a:extLst xmlns:a="http://schemas.openxmlformats.org/drawingml/2006/main">
              <a:ext uri="{FF2B5EF4-FFF2-40B4-BE49-F238E27FC236}">
                <a16:creationId xmlns:a16="http://schemas.microsoft.com/office/drawing/2014/main" id="{3EE43C1F-84F5-46AB-A132-A2EACD875CCF}"/>
              </a:ext>
            </a:extLst>
          </p:cNvPr>
          <p:cNvSpPr>
            <a:spLocks xmlns:a="http://schemas.openxmlformats.org/drawingml/2006/main" noGrp="1"/>
          </p:cNvSpPr>
          <p:nvPr/>
        </p:nvSpPr>
        <p:spPr>
          <a:xfrm xmlns:a="http://schemas.openxmlformats.org/drawingml/2006/main">
            <a:off x="6457950" y="3943350"/>
            <a:ext cx="57150" cy="1143000"/>
          </a:xfrm>
          <a:prstGeom xmlns:a="http://schemas.openxmlformats.org/drawingml/2006/main" prst="rect">
            <a:avLst/>
          </a:prstGeom>
          <a:solidFill xmlns:a="http://schemas.openxmlformats.org/drawingml/2006/main">
            <a:srgbClr val="B00D68"/>
          </a:solidFill>
          <a:ln xmlns:a="http://schemas.openxmlformats.org/drawingml/2006/main" w="0">
            <a:noFill/>
            <a:prstDash val="solid"/>
          </a:ln>
        </p:spPr>
      </p:sp>
      <p:sp>
        <p:nvSpPr>
          <p:cNvPr id="22" name="">
            <a:extLst xmlns:a="http://schemas.openxmlformats.org/drawingml/2006/main">
              <a:ext uri="{FF2B5EF4-FFF2-40B4-BE49-F238E27FC236}">
                <a16:creationId xmlns:a16="http://schemas.microsoft.com/office/drawing/2014/main" id="{0061C1A7-8B13-4FF6-B86E-86E95515A8AE}"/>
              </a:ext>
            </a:extLst>
          </p:cNvPr>
          <p:cNvSpPr>
            <a:spLocks xmlns:a="http://schemas.openxmlformats.org/drawingml/2006/main" noGrp="1"/>
          </p:cNvSpPr>
          <p:nvPr/>
        </p:nvSpPr>
        <p:spPr>
          <a:xfrm xmlns:a="http://schemas.openxmlformats.org/drawingml/2006/main">
            <a:off x="6686550" y="4152900"/>
            <a:ext cx="4533900" cy="2476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Support priorities</a:t>
            </a:r>
          </a:p>
        </p:txBody>
      </p:sp>
      <p:sp>
        <p:nvSpPr>
          <p:cNvPr id="23" name="">
            <a:extLst xmlns:a="http://schemas.openxmlformats.org/drawingml/2006/main">
              <a:ext uri="{FF2B5EF4-FFF2-40B4-BE49-F238E27FC236}">
                <a16:creationId xmlns:a16="http://schemas.microsoft.com/office/drawing/2014/main" id="{8833D3D0-ECFD-4156-AA0F-4ED440B7373E}"/>
              </a:ext>
            </a:extLst>
          </p:cNvPr>
          <p:cNvSpPr>
            <a:spLocks xmlns:a="http://schemas.openxmlformats.org/drawingml/2006/main" noGrp="1"/>
          </p:cNvSpPr>
          <p:nvPr/>
        </p:nvSpPr>
        <p:spPr>
          <a:xfrm xmlns:a="http://schemas.openxmlformats.org/drawingml/2006/main">
            <a:off x="6686550" y="4495800"/>
            <a:ext cx="4533900" cy="4191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8000"/>
              </a:lnSpc>
              <a:buNone/>
              <a:defRPr sz="1050" b="0" i="0">
                <a:solidFill>
                  <a:srgbClr val="5F6070"/>
                </a:solidFill>
                <a:latin typeface="Inter"/>
                <a:ea typeface="Inter"/>
                <a:cs typeface="Inter"/>
              </a:defRPr>
            </a:pPr>
            <a:r>
              <a:rPr sz="1050" b="0" i="0">
                <a:solidFill>
                  <a:srgbClr val="5F6070"/>
                </a:solidFill>
                <a:latin typeface="Inter"/>
                <a:ea typeface="Inter"/>
                <a:cs typeface="Inter"/>
              </a:rPr>
              <a:t>Where FASCO should refine coaching, training, templates, product guidance, and expansion conversations.</a:t>
            </a:r>
          </a:p>
        </p:txBody>
      </p:sp>
      <p:sp>
        <p:nvSpPr>
          <p:cNvPr id="24" name="">
            <a:extLst xmlns:a="http://schemas.openxmlformats.org/drawingml/2006/main">
              <a:ext uri="{FF2B5EF4-FFF2-40B4-BE49-F238E27FC236}">
                <a16:creationId xmlns:a16="http://schemas.microsoft.com/office/drawing/2014/main" id="{0703C7D3-2EBA-4E23-9E9A-F46D7E6F5675}"/>
              </a:ext>
            </a:extLst>
          </p:cNvPr>
          <p:cNvSpPr>
            <a:spLocks xmlns:a="http://schemas.openxmlformats.org/drawingml/2006/main" noGrp="1"/>
          </p:cNvSpPr>
          <p:nvPr/>
        </p:nvSpPr>
        <p:spPr>
          <a:xfrm xmlns:a="http://schemas.openxmlformats.org/drawingml/2006/main">
            <a:off x="1981200" y="5486400"/>
            <a:ext cx="8229600" cy="419100"/>
          </a:xfrm>
          <a:prstGeom xmlns:a="http://schemas.openxmlformats.org/drawingml/2006/main" prst="roundRect">
            <a:avLst>
              <a:gd name="adj" fmla="val 18182"/>
            </a:avLst>
          </a:prstGeom>
          <a:solidFill xmlns:a="http://schemas.openxmlformats.org/drawingml/2006/main">
            <a:srgbClr val="B00D68"/>
          </a:solidFill>
          <a:ln xmlns:a="http://schemas.openxmlformats.org/drawingml/2006/main" w="0">
            <a:no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25" name="">
            <a:extLst xmlns:a="http://schemas.openxmlformats.org/drawingml/2006/main">
              <a:ext uri="{FF2B5EF4-FFF2-40B4-BE49-F238E27FC236}">
                <a16:creationId xmlns:a16="http://schemas.microsoft.com/office/drawing/2014/main" id="{CB2CE433-9FA0-47A6-B7AA-1A1A18A70BAE}"/>
              </a:ext>
            </a:extLst>
          </p:cNvPr>
          <p:cNvSpPr>
            <a:spLocks xmlns:a="http://schemas.openxmlformats.org/drawingml/2006/main" noGrp="1"/>
          </p:cNvSpPr>
          <p:nvPr/>
        </p:nvSpPr>
        <p:spPr>
          <a:xfrm xmlns:a="http://schemas.openxmlformats.org/drawingml/2006/main">
            <a:off x="2305050" y="5600700"/>
            <a:ext cx="7581900" cy="190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8183"/>
          </a:bodyPr>
          <a:lstStyle xmlns:a="http://schemas.openxmlformats.org/drawingml/2006/main"/>
          <a:p xmlns:a="http://schemas.openxmlformats.org/drawingml/2006/main">
            <a:pPr algn="ctr">
              <a:lnSpc>
                <a:spcPct val="105000"/>
              </a:lnSpc>
              <a:buNone/>
              <a:defRPr sz="1350" b="1" i="0">
                <a:solidFill>
                  <a:srgbClr val="FFFFFF"/>
                </a:solidFill>
                <a:latin typeface="Inter"/>
                <a:ea typeface="Inter"/>
                <a:cs typeface="Inter"/>
              </a:defRPr>
            </a:pPr>
            <a:r>
              <a:rPr sz="1350" b="1" i="0">
                <a:solidFill>
                  <a:srgbClr val="FFFFFF"/>
                </a:solidFill>
                <a:latin typeface="Inter"/>
                <a:ea typeface="Inter"/>
                <a:cs typeface="Inter"/>
              </a:rPr>
              <a:t>Every implementation makes the next implementation smarter.</a:t>
            </a:r>
          </a:p>
        </p:txBody>
      </p:sp>
    </p:spTree>
    <p:extLst>
      <p:ext uri="{BB962C8B-B14F-4D97-AF65-F5344CB8AC3E}">
        <p14:creationId xmlns:p14="http://schemas.microsoft.com/office/powerpoint/2010/main" val="1380823275"/>
      </p:ext>
    </p:extLst>
  </p:cSld>
</p:sld>
</file>

<file path=ppt/slides/slide4.xml><?xml version="1.0" encoding="utf-8"?>
<p:sld xmlns:p="http://schemas.openxmlformats.org/presentationml/2006/main">
  <p:cSld>
    <p:bg>
      <p:bgPr>
        <a:solidFill xmlns:a="http://schemas.openxmlformats.org/drawingml/2006/main">
          <a:srgbClr val="FAF8F5"/>
        </a:solidFill>
      </p:bgPr>
    </p:bg>
    <p:spTree>
      <p:nvGrpSpPr>
        <p:cNvPr id="1" name=""/>
        <p:cNvGrpSpPr/>
        <p:nvPr/>
      </p:nvGrpSpPr>
      <p:grpSpPr>
        <a:xfrm xmlns:a="http://schemas.openxmlformats.org/drawingml/2006/main"/>
      </p:grpSpPr>
      <p:pic>
        <p:nvPicPr>
          <p:cNvPr id="44" name=""/>
          <p:cNvPicPr>
            <a:picLocks xmlns:a="http://schemas.openxmlformats.org/drawingml/2006/main" noChangeAspect="1"/>
          </p:cNvPicPr>
          <p:nvPr/>
        </p:nvPicPr>
        <p:blipFill>
          <a:blip xmlns:r="http://schemas.openxmlformats.org/officeDocument/2006/relationships" xmlns:a="http://schemas.openxmlformats.org/drawingml/2006/main" r:embed="Ra4cdd13039054171">
            <a:extLst>
              <a:ext uri="{96DAC541-7B7A-43D3-8B79-37D633B846F1}">
                <asvg:svgBlip xmlns:asvg="http://schemas.microsoft.com/office/drawing/2016/SVG/main" r:embed="Rd44889cc5e98449e"/>
              </a:ext>
            </a:extLst>
          </a:blip>
          <a:stretch xmlns:a="http://schemas.openxmlformats.org/drawingml/2006/main"/>
        </p:blipFill>
        <p:spPr>
          <a:xfrm xmlns:a="http://schemas.openxmlformats.org/drawingml/2006/main">
            <a:off x="647700" y="381000"/>
            <a:ext cx="640080" cy="288036"/>
          </a:xfrm>
          <a:prstGeom xmlns:a="http://schemas.openxmlformats.org/drawingml/2006/main" prst="rect">
            <a:avLst/>
          </a:prstGeom>
        </p:spPr>
      </p:pic>
      <p:sp>
        <p:nvSpPr>
          <p:cNvPr id="2" name="">
            <a:extLst xmlns:a="http://schemas.openxmlformats.org/drawingml/2006/main">
              <a:ext uri="{FF2B5EF4-FFF2-40B4-BE49-F238E27FC236}">
                <a16:creationId xmlns:a16="http://schemas.microsoft.com/office/drawing/2014/main" id="{C308D547-E606-4108-AC3A-41C2D31043F8}"/>
              </a:ext>
            </a:extLst>
          </p:cNvPr>
          <p:cNvSpPr>
            <a:spLocks xmlns:a="http://schemas.openxmlformats.org/drawingml/2006/main" noGrp="1"/>
          </p:cNvSpPr>
          <p:nvPr/>
        </p:nvSpPr>
        <p:spPr>
          <a:xfrm xmlns:a="http://schemas.openxmlformats.org/drawingml/2006/main">
            <a:off x="1752600" y="457200"/>
            <a:ext cx="6667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B00D68"/>
                </a:solidFill>
                <a:latin typeface="Kode Mono"/>
                <a:ea typeface="Kode Mono"/>
                <a:cs typeface="Kode Mono"/>
              </a:defRPr>
            </a:pPr>
            <a:r>
              <a:rPr sz="825" b="1" i="0">
                <a:solidFill>
                  <a:srgbClr val="B00D68"/>
                </a:solidFill>
                <a:latin typeface="Kode Mono"/>
                <a:ea typeface="Kode Mono"/>
                <a:cs typeface="Kode Mono"/>
              </a:rPr>
              <a:t>PRODUCT SURFACE</a:t>
            </a:r>
          </a:p>
        </p:txBody>
      </p:sp>
      <p:sp>
        <p:nvSpPr>
          <p:cNvPr id="3" name="">
            <a:extLst xmlns:a="http://schemas.openxmlformats.org/drawingml/2006/main">
              <a:ext uri="{FF2B5EF4-FFF2-40B4-BE49-F238E27FC236}">
                <a16:creationId xmlns:a16="http://schemas.microsoft.com/office/drawing/2014/main" id="{BE379D04-F3A6-4C90-A65D-3FA58F65937E}"/>
              </a:ext>
            </a:extLst>
          </p:cNvPr>
          <p:cNvSpPr>
            <a:spLocks xmlns:a="http://schemas.openxmlformats.org/drawingml/2006/main" noGrp="1"/>
          </p:cNvSpPr>
          <p:nvPr/>
        </p:nvSpPr>
        <p:spPr>
          <a:xfrm xmlns:a="http://schemas.openxmlformats.org/drawingml/2006/main">
            <a:off x="647700" y="800100"/>
            <a:ext cx="8191500" cy="7429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95000"/>
              </a:lnSpc>
              <a:buNone/>
              <a:defRPr sz="2625" b="1" i="0">
                <a:solidFill>
                  <a:srgbClr val="1A1A2E"/>
                </a:solidFill>
                <a:latin typeface="Inter"/>
                <a:ea typeface="Inter"/>
                <a:cs typeface="Inter"/>
              </a:defRPr>
            </a:pPr>
            <a:r>
              <a:rPr sz="2625" b="1" i="0">
                <a:solidFill>
                  <a:srgbClr val="1A1A2E"/>
                </a:solidFill>
                <a:latin typeface="Inter"/>
                <a:ea typeface="Inter"/>
                <a:cs typeface="Inter"/>
              </a:rPr>
              <a:t>What the Hub becomes in v1</a:t>
            </a:r>
          </a:p>
        </p:txBody>
      </p:sp>
      <p:sp>
        <p:nvSpPr>
          <p:cNvPr id="4" name="">
            <a:extLst xmlns:a="http://schemas.openxmlformats.org/drawingml/2006/main">
              <a:ext uri="{FF2B5EF4-FFF2-40B4-BE49-F238E27FC236}">
                <a16:creationId xmlns:a16="http://schemas.microsoft.com/office/drawing/2014/main" id="{B539891C-39E2-48A4-BA8F-863CEA784853}"/>
              </a:ext>
            </a:extLst>
          </p:cNvPr>
          <p:cNvSpPr>
            <a:spLocks xmlns:a="http://schemas.openxmlformats.org/drawingml/2006/main" noGrp="1"/>
          </p:cNvSpPr>
          <p:nvPr/>
        </p:nvSpPr>
        <p:spPr>
          <a:xfrm xmlns:a="http://schemas.openxmlformats.org/drawingml/2006/main">
            <a:off x="647700" y="6438900"/>
            <a:ext cx="61912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8A96A6"/>
                </a:solidFill>
                <a:latin typeface="Inter"/>
                <a:ea typeface="Inter"/>
                <a:cs typeface="Inter"/>
              </a:defRPr>
            </a:pPr>
            <a:r>
              <a:rPr sz="825" b="1" i="0">
                <a:solidFill>
                  <a:srgbClr val="8A96A6"/>
                </a:solidFill>
                <a:latin typeface="Inter"/>
                <a:ea typeface="Inter"/>
                <a:cs typeface="Inter"/>
              </a:rPr>
              <a:t>Local Nerds | FASCO Alignment Hub | Proposal | June 15, 2026</a:t>
            </a:r>
          </a:p>
        </p:txBody>
      </p:sp>
      <p:sp>
        <p:nvSpPr>
          <p:cNvPr id="5" name="">
            <a:extLst xmlns:a="http://schemas.openxmlformats.org/drawingml/2006/main">
              <a:ext uri="{FF2B5EF4-FFF2-40B4-BE49-F238E27FC236}">
                <a16:creationId xmlns:a16="http://schemas.microsoft.com/office/drawing/2014/main" id="{04E78C71-D369-494E-BAFA-602B6DC1F5D2}"/>
              </a:ext>
            </a:extLst>
          </p:cNvPr>
          <p:cNvSpPr>
            <a:spLocks xmlns:a="http://schemas.openxmlformats.org/drawingml/2006/main" noGrp="1"/>
          </p:cNvSpPr>
          <p:nvPr/>
        </p:nvSpPr>
        <p:spPr>
          <a:xfrm xmlns:a="http://schemas.openxmlformats.org/drawingml/2006/main">
            <a:off x="11087100" y="6381750"/>
            <a:ext cx="4572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1" i="0">
                <a:solidFill>
                  <a:srgbClr val="8A96A6"/>
                </a:solidFill>
                <a:latin typeface="Inter"/>
                <a:ea typeface="Inter"/>
                <a:cs typeface="Inter"/>
              </a:defRPr>
            </a:pPr>
            <a:r>
              <a:rPr sz="975" b="1" i="0">
                <a:solidFill>
                  <a:srgbClr val="8A96A6"/>
                </a:solidFill>
                <a:latin typeface="Inter"/>
                <a:ea typeface="Inter"/>
                <a:cs typeface="Inter"/>
              </a:rPr>
              <a:t>04</a:t>
            </a:r>
          </a:p>
        </p:txBody>
      </p:sp>
      <p:sp>
        <p:nvSpPr>
          <p:cNvPr id="6" name="">
            <a:extLst xmlns:a="http://schemas.openxmlformats.org/drawingml/2006/main">
              <a:ext uri="{FF2B5EF4-FFF2-40B4-BE49-F238E27FC236}">
                <a16:creationId xmlns:a16="http://schemas.microsoft.com/office/drawing/2014/main" id="{62B55B72-0EA6-4FC0-BB03-1805136F0EAD}"/>
              </a:ext>
            </a:extLst>
          </p:cNvPr>
          <p:cNvSpPr>
            <a:spLocks xmlns:a="http://schemas.openxmlformats.org/drawingml/2006/main" noGrp="1"/>
          </p:cNvSpPr>
          <p:nvPr/>
        </p:nvSpPr>
        <p:spPr>
          <a:xfrm xmlns:a="http://schemas.openxmlformats.org/drawingml/2006/main">
            <a:off x="647700" y="6248400"/>
            <a:ext cx="10896600" cy="0"/>
          </a:xfrm>
          <a:prstGeom xmlns:a="http://schemas.openxmlformats.org/drawingml/2006/main" prst="line">
            <a:avLst/>
          </a:prstGeom>
          <a:noFill xmlns:a="http://schemas.openxmlformats.org/drawingml/2006/main"/>
          <a:ln xmlns:a="http://schemas.openxmlformats.org/drawingml/2006/main" w="9525">
            <a:solidFill>
              <a:srgbClr val="D8DEE8"/>
            </a:solidFill>
            <a:prstDash val="solid"/>
          </a:ln>
        </p:spPr>
      </p:sp>
      <p:sp>
        <p:nvSpPr>
          <p:cNvPr id="7" name="">
            <a:extLst xmlns:a="http://schemas.openxmlformats.org/drawingml/2006/main">
              <a:ext uri="{FF2B5EF4-FFF2-40B4-BE49-F238E27FC236}">
                <a16:creationId xmlns:a16="http://schemas.microsoft.com/office/drawing/2014/main" id="{F01DDE08-6617-45EE-8D27-450C2E48E50B}"/>
              </a:ext>
            </a:extLst>
          </p:cNvPr>
          <p:cNvSpPr>
            <a:spLocks xmlns:a="http://schemas.openxmlformats.org/drawingml/2006/main" noGrp="1"/>
          </p:cNvSpPr>
          <p:nvPr/>
        </p:nvSpPr>
        <p:spPr>
          <a:xfrm xmlns:a="http://schemas.openxmlformats.org/drawingml/2006/main">
            <a:off x="647700" y="1600200"/>
            <a:ext cx="8001000" cy="3429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350" b="0" i="0">
                <a:solidFill>
                  <a:srgbClr val="5F6070"/>
                </a:solidFill>
                <a:latin typeface="Inter"/>
                <a:ea typeface="Inter"/>
                <a:cs typeface="Inter"/>
              </a:defRPr>
            </a:pPr>
            <a:r>
              <a:rPr sz="1350" b="0" i="0">
                <a:solidFill>
                  <a:srgbClr val="5F6070"/>
                </a:solidFill>
                <a:latin typeface="Inter"/>
                <a:ea typeface="Inter"/>
                <a:cs typeface="Inter"/>
              </a:rPr>
              <a:t>The approved prototype becomes a database-backed operating platform for the FASCO weekly rhythm.</a:t>
            </a:r>
          </a:p>
        </p:txBody>
      </p:sp>
      <p:sp>
        <p:nvSpPr>
          <p:cNvPr id="8" name="">
            <a:extLst xmlns:a="http://schemas.openxmlformats.org/drawingml/2006/main">
              <a:ext uri="{FF2B5EF4-FFF2-40B4-BE49-F238E27FC236}">
                <a16:creationId xmlns:a16="http://schemas.microsoft.com/office/drawing/2014/main" id="{490E01EC-A761-4F1D-8BE5-E5F107C25DC9}"/>
              </a:ext>
            </a:extLst>
          </p:cNvPr>
          <p:cNvSpPr>
            <a:spLocks xmlns:a="http://schemas.openxmlformats.org/drawingml/2006/main" noGrp="1"/>
          </p:cNvSpPr>
          <p:nvPr/>
        </p:nvSpPr>
        <p:spPr>
          <a:xfrm xmlns:a="http://schemas.openxmlformats.org/drawingml/2006/main">
            <a:off x="647700" y="2209800"/>
            <a:ext cx="3371850" cy="1009650"/>
          </a:xfrm>
          <a:prstGeom xmlns:a="http://schemas.openxmlformats.org/drawingml/2006/main" prst="roundRect">
            <a:avLst>
              <a:gd name="adj" fmla="val 7547"/>
            </a:avLst>
          </a:prstGeom>
          <a:solidFill xmlns:a="http://schemas.openxmlformats.org/drawingml/2006/main">
            <a:srgbClr val="FFFFFF"/>
          </a:solidFill>
          <a:ln xmlns:a="http://schemas.openxmlformats.org/drawingml/2006/main" w="9525">
            <a:solidFill>
              <a:srgbClr val="DCE3EC"/>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9" name="">
            <a:extLst xmlns:a="http://schemas.openxmlformats.org/drawingml/2006/main">
              <a:ext uri="{FF2B5EF4-FFF2-40B4-BE49-F238E27FC236}">
                <a16:creationId xmlns:a16="http://schemas.microsoft.com/office/drawing/2014/main" id="{B279C167-256D-4FE3-B393-7DC0643F47F4}"/>
              </a:ext>
            </a:extLst>
          </p:cNvPr>
          <p:cNvSpPr>
            <a:spLocks xmlns:a="http://schemas.openxmlformats.org/drawingml/2006/main" noGrp="1"/>
          </p:cNvSpPr>
          <p:nvPr/>
        </p:nvSpPr>
        <p:spPr>
          <a:xfrm xmlns:a="http://schemas.openxmlformats.org/drawingml/2006/main">
            <a:off x="819150" y="2381250"/>
            <a:ext cx="171450" cy="171450"/>
          </a:xfrm>
          <a:prstGeom xmlns:a="http://schemas.openxmlformats.org/drawingml/2006/main" prst="ellipse">
            <a:avLst/>
          </a:prstGeom>
          <a:solidFill xmlns:a="http://schemas.openxmlformats.org/drawingml/2006/main">
            <a:srgbClr val="B00D68"/>
          </a:solidFill>
          <a:ln xmlns:a="http://schemas.openxmlformats.org/drawingml/2006/main" w="0">
            <a:noFill/>
            <a:prstDash val="solid"/>
          </a:ln>
        </p:spPr>
      </p:sp>
      <p:sp>
        <p:nvSpPr>
          <p:cNvPr id="10" name="">
            <a:extLst xmlns:a="http://schemas.openxmlformats.org/drawingml/2006/main">
              <a:ext uri="{FF2B5EF4-FFF2-40B4-BE49-F238E27FC236}">
                <a16:creationId xmlns:a16="http://schemas.microsoft.com/office/drawing/2014/main" id="{356111FF-9AF0-4857-B75C-B9B38951B499}"/>
              </a:ext>
            </a:extLst>
          </p:cNvPr>
          <p:cNvSpPr>
            <a:spLocks xmlns:a="http://schemas.openxmlformats.org/drawingml/2006/main" noGrp="1"/>
          </p:cNvSpPr>
          <p:nvPr/>
        </p:nvSpPr>
        <p:spPr>
          <a:xfrm xmlns:a="http://schemas.openxmlformats.org/drawingml/2006/main">
            <a:off x="1104900" y="2343150"/>
            <a:ext cx="27622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Dashboard</a:t>
            </a:r>
          </a:p>
        </p:txBody>
      </p:sp>
      <p:sp>
        <p:nvSpPr>
          <p:cNvPr id="11" name="">
            <a:extLst xmlns:a="http://schemas.openxmlformats.org/drawingml/2006/main">
              <a:ext uri="{FF2B5EF4-FFF2-40B4-BE49-F238E27FC236}">
                <a16:creationId xmlns:a16="http://schemas.microsoft.com/office/drawing/2014/main" id="{3991B589-A7DC-428C-965C-47F2E38C8E64}"/>
              </a:ext>
            </a:extLst>
          </p:cNvPr>
          <p:cNvSpPr>
            <a:spLocks xmlns:a="http://schemas.openxmlformats.org/drawingml/2006/main" noGrp="1"/>
          </p:cNvSpPr>
          <p:nvPr/>
        </p:nvSpPr>
        <p:spPr>
          <a:xfrm xmlns:a="http://schemas.openxmlformats.org/drawingml/2006/main">
            <a:off x="819150" y="2667000"/>
            <a:ext cx="3028950" cy="4572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5000"/>
              </a:lnSpc>
              <a:buNone/>
              <a:defRPr sz="938" b="0" i="0">
                <a:solidFill>
                  <a:srgbClr val="5F6070"/>
                </a:solidFill>
                <a:latin typeface="Inter"/>
                <a:ea typeface="Inter"/>
                <a:cs typeface="Inter"/>
              </a:defRPr>
            </a:pPr>
            <a:r>
              <a:rPr sz="938" b="0" i="0">
                <a:solidFill>
                  <a:srgbClr val="5F6070"/>
                </a:solidFill>
                <a:latin typeface="Inter"/>
                <a:ea typeface="Inter"/>
                <a:cs typeface="Inter"/>
              </a:rPr>
              <a:t>Assigned work, open priorities, Vitals, Rocks, Tasks, and upcoming Huddles.</a:t>
            </a:r>
          </a:p>
        </p:txBody>
      </p:sp>
      <p:sp>
        <p:nvSpPr>
          <p:cNvPr id="12" name="">
            <a:extLst xmlns:a="http://schemas.openxmlformats.org/drawingml/2006/main">
              <a:ext uri="{FF2B5EF4-FFF2-40B4-BE49-F238E27FC236}">
                <a16:creationId xmlns:a16="http://schemas.microsoft.com/office/drawing/2014/main" id="{2DBCB10F-8500-46D9-B79F-AB9DA573E6C8}"/>
              </a:ext>
            </a:extLst>
          </p:cNvPr>
          <p:cNvSpPr>
            <a:spLocks xmlns:a="http://schemas.openxmlformats.org/drawingml/2006/main" noGrp="1"/>
          </p:cNvSpPr>
          <p:nvPr/>
        </p:nvSpPr>
        <p:spPr>
          <a:xfrm xmlns:a="http://schemas.openxmlformats.org/drawingml/2006/main">
            <a:off x="4400550" y="2209800"/>
            <a:ext cx="3371850" cy="1009650"/>
          </a:xfrm>
          <a:prstGeom xmlns:a="http://schemas.openxmlformats.org/drawingml/2006/main" prst="roundRect">
            <a:avLst>
              <a:gd name="adj" fmla="val 7547"/>
            </a:avLst>
          </a:prstGeom>
          <a:solidFill xmlns:a="http://schemas.openxmlformats.org/drawingml/2006/main">
            <a:srgbClr val="FFFFFF"/>
          </a:solidFill>
          <a:ln xmlns:a="http://schemas.openxmlformats.org/drawingml/2006/main" w="9525">
            <a:solidFill>
              <a:srgbClr val="DCE3EC"/>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3" name="">
            <a:extLst xmlns:a="http://schemas.openxmlformats.org/drawingml/2006/main">
              <a:ext uri="{FF2B5EF4-FFF2-40B4-BE49-F238E27FC236}">
                <a16:creationId xmlns:a16="http://schemas.microsoft.com/office/drawing/2014/main" id="{4B9C15A1-F329-4589-960B-7CD2E3852C1C}"/>
              </a:ext>
            </a:extLst>
          </p:cNvPr>
          <p:cNvSpPr>
            <a:spLocks xmlns:a="http://schemas.openxmlformats.org/drawingml/2006/main" noGrp="1"/>
          </p:cNvSpPr>
          <p:nvPr/>
        </p:nvSpPr>
        <p:spPr>
          <a:xfrm xmlns:a="http://schemas.openxmlformats.org/drawingml/2006/main">
            <a:off x="4572000" y="2381250"/>
            <a:ext cx="171450" cy="171450"/>
          </a:xfrm>
          <a:prstGeom xmlns:a="http://schemas.openxmlformats.org/drawingml/2006/main" prst="ellipse">
            <a:avLst/>
          </a:prstGeom>
          <a:solidFill xmlns:a="http://schemas.openxmlformats.org/drawingml/2006/main">
            <a:srgbClr val="64748B"/>
          </a:solidFill>
          <a:ln xmlns:a="http://schemas.openxmlformats.org/drawingml/2006/main" w="0">
            <a:noFill/>
            <a:prstDash val="solid"/>
          </a:ln>
        </p:spPr>
      </p:sp>
      <p:sp>
        <p:nvSpPr>
          <p:cNvPr id="14" name="">
            <a:extLst xmlns:a="http://schemas.openxmlformats.org/drawingml/2006/main">
              <a:ext uri="{FF2B5EF4-FFF2-40B4-BE49-F238E27FC236}">
                <a16:creationId xmlns:a16="http://schemas.microsoft.com/office/drawing/2014/main" id="{BD0D3246-DAF5-48F0-8AD1-29B3C1260B26}"/>
              </a:ext>
            </a:extLst>
          </p:cNvPr>
          <p:cNvSpPr>
            <a:spLocks xmlns:a="http://schemas.openxmlformats.org/drawingml/2006/main" noGrp="1"/>
          </p:cNvSpPr>
          <p:nvPr/>
        </p:nvSpPr>
        <p:spPr>
          <a:xfrm xmlns:a="http://schemas.openxmlformats.org/drawingml/2006/main">
            <a:off x="4857750" y="2343150"/>
            <a:ext cx="27622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Accountability Circle</a:t>
            </a:r>
          </a:p>
        </p:txBody>
      </p:sp>
      <p:sp>
        <p:nvSpPr>
          <p:cNvPr id="15" name="">
            <a:extLst xmlns:a="http://schemas.openxmlformats.org/drawingml/2006/main">
              <a:ext uri="{FF2B5EF4-FFF2-40B4-BE49-F238E27FC236}">
                <a16:creationId xmlns:a16="http://schemas.microsoft.com/office/drawing/2014/main" id="{0BE0B27D-AD70-4003-8643-6EDE3153DCBE}"/>
              </a:ext>
            </a:extLst>
          </p:cNvPr>
          <p:cNvSpPr>
            <a:spLocks xmlns:a="http://schemas.openxmlformats.org/drawingml/2006/main" noGrp="1"/>
          </p:cNvSpPr>
          <p:nvPr/>
        </p:nvSpPr>
        <p:spPr>
          <a:xfrm xmlns:a="http://schemas.openxmlformats.org/drawingml/2006/main">
            <a:off x="4572000" y="2667000"/>
            <a:ext cx="3028950" cy="4572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5000"/>
              </a:lnSpc>
              <a:buNone/>
              <a:defRPr sz="938" b="0" i="0">
                <a:solidFill>
                  <a:srgbClr val="5F6070"/>
                </a:solidFill>
                <a:latin typeface="Inter"/>
                <a:ea typeface="Inter"/>
                <a:cs typeface="Inter"/>
              </a:defRPr>
            </a:pPr>
            <a:r>
              <a:rPr sz="938" b="0" i="0">
                <a:solidFill>
                  <a:srgbClr val="5F6070"/>
                </a:solidFill>
                <a:latin typeface="Inter"/>
                <a:ea typeface="Inter"/>
                <a:cs typeface="Inter"/>
              </a:rPr>
              <a:t>Circular accountability model adapted for school and district leadership use.</a:t>
            </a:r>
          </a:p>
        </p:txBody>
      </p:sp>
      <p:sp>
        <p:nvSpPr>
          <p:cNvPr id="16" name="">
            <a:extLst xmlns:a="http://schemas.openxmlformats.org/drawingml/2006/main">
              <a:ext uri="{FF2B5EF4-FFF2-40B4-BE49-F238E27FC236}">
                <a16:creationId xmlns:a16="http://schemas.microsoft.com/office/drawing/2014/main" id="{C01EF905-E8DF-4EC5-96E0-972FA50BE3CF}"/>
              </a:ext>
            </a:extLst>
          </p:cNvPr>
          <p:cNvSpPr>
            <a:spLocks xmlns:a="http://schemas.openxmlformats.org/drawingml/2006/main" noGrp="1"/>
          </p:cNvSpPr>
          <p:nvPr/>
        </p:nvSpPr>
        <p:spPr>
          <a:xfrm xmlns:a="http://schemas.openxmlformats.org/drawingml/2006/main">
            <a:off x="8153400" y="2209800"/>
            <a:ext cx="3371850" cy="1009650"/>
          </a:xfrm>
          <a:prstGeom xmlns:a="http://schemas.openxmlformats.org/drawingml/2006/main" prst="roundRect">
            <a:avLst>
              <a:gd name="adj" fmla="val 7547"/>
            </a:avLst>
          </a:prstGeom>
          <a:solidFill xmlns:a="http://schemas.openxmlformats.org/drawingml/2006/main">
            <a:srgbClr val="FFFFFF"/>
          </a:solidFill>
          <a:ln xmlns:a="http://schemas.openxmlformats.org/drawingml/2006/main" w="9525">
            <a:solidFill>
              <a:srgbClr val="DCE3EC"/>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7" name="">
            <a:extLst xmlns:a="http://schemas.openxmlformats.org/drawingml/2006/main">
              <a:ext uri="{FF2B5EF4-FFF2-40B4-BE49-F238E27FC236}">
                <a16:creationId xmlns:a16="http://schemas.microsoft.com/office/drawing/2014/main" id="{F4CCFBA8-0627-45DB-A64F-11875E572EDA}"/>
              </a:ext>
            </a:extLst>
          </p:cNvPr>
          <p:cNvSpPr>
            <a:spLocks xmlns:a="http://schemas.openxmlformats.org/drawingml/2006/main" noGrp="1"/>
          </p:cNvSpPr>
          <p:nvPr/>
        </p:nvSpPr>
        <p:spPr>
          <a:xfrm xmlns:a="http://schemas.openxmlformats.org/drawingml/2006/main">
            <a:off x="8324850" y="2381250"/>
            <a:ext cx="171450" cy="171450"/>
          </a:xfrm>
          <a:prstGeom xmlns:a="http://schemas.openxmlformats.org/drawingml/2006/main" prst="ellipse">
            <a:avLst/>
          </a:prstGeom>
          <a:solidFill xmlns:a="http://schemas.openxmlformats.org/drawingml/2006/main">
            <a:srgbClr val="2A9D8F"/>
          </a:solidFill>
          <a:ln xmlns:a="http://schemas.openxmlformats.org/drawingml/2006/main" w="0">
            <a:noFill/>
            <a:prstDash val="solid"/>
          </a:ln>
        </p:spPr>
      </p:sp>
      <p:sp>
        <p:nvSpPr>
          <p:cNvPr id="18" name="">
            <a:extLst xmlns:a="http://schemas.openxmlformats.org/drawingml/2006/main">
              <a:ext uri="{FF2B5EF4-FFF2-40B4-BE49-F238E27FC236}">
                <a16:creationId xmlns:a16="http://schemas.microsoft.com/office/drawing/2014/main" id="{C326E242-5230-4831-ACC7-09DE06C4521B}"/>
              </a:ext>
            </a:extLst>
          </p:cNvPr>
          <p:cNvSpPr>
            <a:spLocks xmlns:a="http://schemas.openxmlformats.org/drawingml/2006/main" noGrp="1"/>
          </p:cNvSpPr>
          <p:nvPr/>
        </p:nvSpPr>
        <p:spPr>
          <a:xfrm xmlns:a="http://schemas.openxmlformats.org/drawingml/2006/main">
            <a:off x="8610600" y="2343150"/>
            <a:ext cx="27622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Vitals / Scorecard</a:t>
            </a:r>
          </a:p>
        </p:txBody>
      </p:sp>
      <p:sp>
        <p:nvSpPr>
          <p:cNvPr id="19" name="">
            <a:extLst xmlns:a="http://schemas.openxmlformats.org/drawingml/2006/main">
              <a:ext uri="{FF2B5EF4-FFF2-40B4-BE49-F238E27FC236}">
                <a16:creationId xmlns:a16="http://schemas.microsoft.com/office/drawing/2014/main" id="{D3F399EA-B72C-41A3-BB71-BD3D0ED0F37D}"/>
              </a:ext>
            </a:extLst>
          </p:cNvPr>
          <p:cNvSpPr>
            <a:spLocks xmlns:a="http://schemas.openxmlformats.org/drawingml/2006/main" noGrp="1"/>
          </p:cNvSpPr>
          <p:nvPr/>
        </p:nvSpPr>
        <p:spPr>
          <a:xfrm xmlns:a="http://schemas.openxmlformats.org/drawingml/2006/main">
            <a:off x="8324850" y="2667000"/>
            <a:ext cx="3028950" cy="4572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5000"/>
              </a:lnSpc>
              <a:buNone/>
              <a:defRPr sz="938" b="0" i="0">
                <a:solidFill>
                  <a:srgbClr val="5F6070"/>
                </a:solidFill>
                <a:latin typeface="Inter"/>
                <a:ea typeface="Inter"/>
                <a:cs typeface="Inter"/>
              </a:defRPr>
            </a:pPr>
            <a:r>
              <a:rPr sz="938" b="0" i="0">
                <a:solidFill>
                  <a:srgbClr val="5F6070"/>
                </a:solidFill>
                <a:latin typeface="Inter"/>
                <a:ea typeface="Inter"/>
                <a:cs typeface="Inter"/>
              </a:rPr>
              <a:t>Owned metrics, targets, status checks, and weekly review patterns.</a:t>
            </a:r>
          </a:p>
        </p:txBody>
      </p:sp>
      <p:sp>
        <p:nvSpPr>
          <p:cNvPr id="20" name="">
            <a:extLst xmlns:a="http://schemas.openxmlformats.org/drawingml/2006/main">
              <a:ext uri="{FF2B5EF4-FFF2-40B4-BE49-F238E27FC236}">
                <a16:creationId xmlns:a16="http://schemas.microsoft.com/office/drawing/2014/main" id="{7E89F46B-7338-44F9-AB20-D19BDF647E3D}"/>
              </a:ext>
            </a:extLst>
          </p:cNvPr>
          <p:cNvSpPr>
            <a:spLocks xmlns:a="http://schemas.openxmlformats.org/drawingml/2006/main" noGrp="1"/>
          </p:cNvSpPr>
          <p:nvPr/>
        </p:nvSpPr>
        <p:spPr>
          <a:xfrm xmlns:a="http://schemas.openxmlformats.org/drawingml/2006/main">
            <a:off x="647700" y="3429000"/>
            <a:ext cx="3371850" cy="1009650"/>
          </a:xfrm>
          <a:prstGeom xmlns:a="http://schemas.openxmlformats.org/drawingml/2006/main" prst="roundRect">
            <a:avLst>
              <a:gd name="adj" fmla="val 7547"/>
            </a:avLst>
          </a:prstGeom>
          <a:solidFill xmlns:a="http://schemas.openxmlformats.org/drawingml/2006/main">
            <a:srgbClr val="FFFFFF"/>
          </a:solidFill>
          <a:ln xmlns:a="http://schemas.openxmlformats.org/drawingml/2006/main" w="9525">
            <a:solidFill>
              <a:srgbClr val="DCE3EC"/>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21" name="">
            <a:extLst xmlns:a="http://schemas.openxmlformats.org/drawingml/2006/main">
              <a:ext uri="{FF2B5EF4-FFF2-40B4-BE49-F238E27FC236}">
                <a16:creationId xmlns:a16="http://schemas.microsoft.com/office/drawing/2014/main" id="{4866EAD1-6D6E-4180-8342-496650D465F1}"/>
              </a:ext>
            </a:extLst>
          </p:cNvPr>
          <p:cNvSpPr>
            <a:spLocks xmlns:a="http://schemas.openxmlformats.org/drawingml/2006/main" noGrp="1"/>
          </p:cNvSpPr>
          <p:nvPr/>
        </p:nvSpPr>
        <p:spPr>
          <a:xfrm xmlns:a="http://schemas.openxmlformats.org/drawingml/2006/main">
            <a:off x="819150" y="3600450"/>
            <a:ext cx="171450" cy="171450"/>
          </a:xfrm>
          <a:prstGeom xmlns:a="http://schemas.openxmlformats.org/drawingml/2006/main" prst="ellipse">
            <a:avLst/>
          </a:prstGeom>
          <a:solidFill xmlns:a="http://schemas.openxmlformats.org/drawingml/2006/main">
            <a:srgbClr val="40C9F7"/>
          </a:solidFill>
          <a:ln xmlns:a="http://schemas.openxmlformats.org/drawingml/2006/main" w="0">
            <a:noFill/>
            <a:prstDash val="solid"/>
          </a:ln>
        </p:spPr>
      </p:sp>
      <p:sp>
        <p:nvSpPr>
          <p:cNvPr id="22" name="">
            <a:extLst xmlns:a="http://schemas.openxmlformats.org/drawingml/2006/main">
              <a:ext uri="{FF2B5EF4-FFF2-40B4-BE49-F238E27FC236}">
                <a16:creationId xmlns:a16="http://schemas.microsoft.com/office/drawing/2014/main" id="{DFCC8A76-EEBA-4077-BF39-C336E17CC08C}"/>
              </a:ext>
            </a:extLst>
          </p:cNvPr>
          <p:cNvSpPr>
            <a:spLocks xmlns:a="http://schemas.openxmlformats.org/drawingml/2006/main" noGrp="1"/>
          </p:cNvSpPr>
          <p:nvPr/>
        </p:nvSpPr>
        <p:spPr>
          <a:xfrm xmlns:a="http://schemas.openxmlformats.org/drawingml/2006/main">
            <a:off x="1104900" y="3562350"/>
            <a:ext cx="27622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Rocks</a:t>
            </a:r>
          </a:p>
        </p:txBody>
      </p:sp>
      <p:sp>
        <p:nvSpPr>
          <p:cNvPr id="23" name="">
            <a:extLst xmlns:a="http://schemas.openxmlformats.org/drawingml/2006/main">
              <a:ext uri="{FF2B5EF4-FFF2-40B4-BE49-F238E27FC236}">
                <a16:creationId xmlns:a16="http://schemas.microsoft.com/office/drawing/2014/main" id="{9980C868-20DA-4DB6-B1B7-AC6F703992E8}"/>
              </a:ext>
            </a:extLst>
          </p:cNvPr>
          <p:cNvSpPr>
            <a:spLocks xmlns:a="http://schemas.openxmlformats.org/drawingml/2006/main" noGrp="1"/>
          </p:cNvSpPr>
          <p:nvPr/>
        </p:nvSpPr>
        <p:spPr>
          <a:xfrm xmlns:a="http://schemas.openxmlformats.org/drawingml/2006/main">
            <a:off x="819150" y="3886200"/>
            <a:ext cx="3028950" cy="4572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5000"/>
              </a:lnSpc>
              <a:buNone/>
              <a:defRPr sz="938" b="0" i="0">
                <a:solidFill>
                  <a:srgbClr val="5F6070"/>
                </a:solidFill>
                <a:latin typeface="Inter"/>
                <a:ea typeface="Inter"/>
                <a:cs typeface="Inter"/>
              </a:defRPr>
            </a:pPr>
            <a:r>
              <a:rPr sz="938" b="0" i="0">
                <a:solidFill>
                  <a:srgbClr val="5F6070"/>
                </a:solidFill>
                <a:latin typeface="Inter"/>
                <a:ea typeface="Inter"/>
                <a:cs typeface="Inter"/>
              </a:rPr>
              <a:t>Quarterly priorities with owners, due dates, milestones, progress, and updates.</a:t>
            </a:r>
          </a:p>
        </p:txBody>
      </p:sp>
      <p:sp>
        <p:nvSpPr>
          <p:cNvPr id="24" name="">
            <a:extLst xmlns:a="http://schemas.openxmlformats.org/drawingml/2006/main">
              <a:ext uri="{FF2B5EF4-FFF2-40B4-BE49-F238E27FC236}">
                <a16:creationId xmlns:a16="http://schemas.microsoft.com/office/drawing/2014/main" id="{11AFC4CB-E654-4CD3-90D3-36E6E6A4F2CC}"/>
              </a:ext>
            </a:extLst>
          </p:cNvPr>
          <p:cNvSpPr>
            <a:spLocks xmlns:a="http://schemas.openxmlformats.org/drawingml/2006/main" noGrp="1"/>
          </p:cNvSpPr>
          <p:nvPr/>
        </p:nvSpPr>
        <p:spPr>
          <a:xfrm xmlns:a="http://schemas.openxmlformats.org/drawingml/2006/main">
            <a:off x="4400550" y="3429000"/>
            <a:ext cx="3371850" cy="1009650"/>
          </a:xfrm>
          <a:prstGeom xmlns:a="http://schemas.openxmlformats.org/drawingml/2006/main" prst="roundRect">
            <a:avLst>
              <a:gd name="adj" fmla="val 7547"/>
            </a:avLst>
          </a:prstGeom>
          <a:solidFill xmlns:a="http://schemas.openxmlformats.org/drawingml/2006/main">
            <a:srgbClr val="FFFFFF"/>
          </a:solidFill>
          <a:ln xmlns:a="http://schemas.openxmlformats.org/drawingml/2006/main" w="9525">
            <a:solidFill>
              <a:srgbClr val="DCE3EC"/>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25" name="">
            <a:extLst xmlns:a="http://schemas.openxmlformats.org/drawingml/2006/main">
              <a:ext uri="{FF2B5EF4-FFF2-40B4-BE49-F238E27FC236}">
                <a16:creationId xmlns:a16="http://schemas.microsoft.com/office/drawing/2014/main" id="{B73EB692-99A9-4EFA-8143-AF745BD0BEF7}"/>
              </a:ext>
            </a:extLst>
          </p:cNvPr>
          <p:cNvSpPr>
            <a:spLocks xmlns:a="http://schemas.openxmlformats.org/drawingml/2006/main" noGrp="1"/>
          </p:cNvSpPr>
          <p:nvPr/>
        </p:nvSpPr>
        <p:spPr>
          <a:xfrm xmlns:a="http://schemas.openxmlformats.org/drawingml/2006/main">
            <a:off x="4572000" y="3600450"/>
            <a:ext cx="171450" cy="171450"/>
          </a:xfrm>
          <a:prstGeom xmlns:a="http://schemas.openxmlformats.org/drawingml/2006/main" prst="ellipse">
            <a:avLst/>
          </a:prstGeom>
          <a:solidFill xmlns:a="http://schemas.openxmlformats.org/drawingml/2006/main">
            <a:srgbClr val="DC2626"/>
          </a:solidFill>
          <a:ln xmlns:a="http://schemas.openxmlformats.org/drawingml/2006/main" w="0">
            <a:noFill/>
            <a:prstDash val="solid"/>
          </a:ln>
        </p:spPr>
      </p:sp>
      <p:sp>
        <p:nvSpPr>
          <p:cNvPr id="26" name="">
            <a:extLst xmlns:a="http://schemas.openxmlformats.org/drawingml/2006/main">
              <a:ext uri="{FF2B5EF4-FFF2-40B4-BE49-F238E27FC236}">
                <a16:creationId xmlns:a16="http://schemas.microsoft.com/office/drawing/2014/main" id="{4B96E7DA-C48F-40B5-A6B3-229913324ACC}"/>
              </a:ext>
            </a:extLst>
          </p:cNvPr>
          <p:cNvSpPr>
            <a:spLocks xmlns:a="http://schemas.openxmlformats.org/drawingml/2006/main" noGrp="1"/>
          </p:cNvSpPr>
          <p:nvPr/>
        </p:nvSpPr>
        <p:spPr>
          <a:xfrm xmlns:a="http://schemas.openxmlformats.org/drawingml/2006/main">
            <a:off x="4857750" y="3562350"/>
            <a:ext cx="27622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Later List</a:t>
            </a:r>
          </a:p>
        </p:txBody>
      </p:sp>
      <p:sp>
        <p:nvSpPr>
          <p:cNvPr id="27" name="">
            <a:extLst xmlns:a="http://schemas.openxmlformats.org/drawingml/2006/main">
              <a:ext uri="{FF2B5EF4-FFF2-40B4-BE49-F238E27FC236}">
                <a16:creationId xmlns:a16="http://schemas.microsoft.com/office/drawing/2014/main" id="{0278CB03-0672-468F-BD0C-91190178F1F3}"/>
              </a:ext>
            </a:extLst>
          </p:cNvPr>
          <p:cNvSpPr>
            <a:spLocks xmlns:a="http://schemas.openxmlformats.org/drawingml/2006/main" noGrp="1"/>
          </p:cNvSpPr>
          <p:nvPr/>
        </p:nvSpPr>
        <p:spPr>
          <a:xfrm xmlns:a="http://schemas.openxmlformats.org/drawingml/2006/main">
            <a:off x="4572000" y="3886200"/>
            <a:ext cx="3028950" cy="4572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5000"/>
              </a:lnSpc>
              <a:buNone/>
              <a:defRPr sz="938" b="0" i="0">
                <a:solidFill>
                  <a:srgbClr val="5F6070"/>
                </a:solidFill>
                <a:latin typeface="Inter"/>
                <a:ea typeface="Inter"/>
                <a:cs typeface="Inter"/>
              </a:defRPr>
            </a:pPr>
            <a:r>
              <a:rPr sz="938" b="0" i="0">
                <a:solidFill>
                  <a:srgbClr val="5F6070"/>
                </a:solidFill>
                <a:latin typeface="Inter"/>
                <a:ea typeface="Inter"/>
                <a:cs typeface="Inter"/>
              </a:rPr>
              <a:t>CLEAR workflow support for important items that should not derail the week.</a:t>
            </a:r>
          </a:p>
        </p:txBody>
      </p:sp>
      <p:sp>
        <p:nvSpPr>
          <p:cNvPr id="28" name="">
            <a:extLst xmlns:a="http://schemas.openxmlformats.org/drawingml/2006/main">
              <a:ext uri="{FF2B5EF4-FFF2-40B4-BE49-F238E27FC236}">
                <a16:creationId xmlns:a16="http://schemas.microsoft.com/office/drawing/2014/main" id="{3B205C19-F820-4D40-A179-121F7E14CFBA}"/>
              </a:ext>
            </a:extLst>
          </p:cNvPr>
          <p:cNvSpPr>
            <a:spLocks xmlns:a="http://schemas.openxmlformats.org/drawingml/2006/main" noGrp="1"/>
          </p:cNvSpPr>
          <p:nvPr/>
        </p:nvSpPr>
        <p:spPr>
          <a:xfrm xmlns:a="http://schemas.openxmlformats.org/drawingml/2006/main">
            <a:off x="8153400" y="3429000"/>
            <a:ext cx="3371850" cy="1009650"/>
          </a:xfrm>
          <a:prstGeom xmlns:a="http://schemas.openxmlformats.org/drawingml/2006/main" prst="roundRect">
            <a:avLst>
              <a:gd name="adj" fmla="val 7547"/>
            </a:avLst>
          </a:prstGeom>
          <a:solidFill xmlns:a="http://schemas.openxmlformats.org/drawingml/2006/main">
            <a:srgbClr val="FFFFFF"/>
          </a:solidFill>
          <a:ln xmlns:a="http://schemas.openxmlformats.org/drawingml/2006/main" w="9525">
            <a:solidFill>
              <a:srgbClr val="DCE3EC"/>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29" name="">
            <a:extLst xmlns:a="http://schemas.openxmlformats.org/drawingml/2006/main">
              <a:ext uri="{FF2B5EF4-FFF2-40B4-BE49-F238E27FC236}">
                <a16:creationId xmlns:a16="http://schemas.microsoft.com/office/drawing/2014/main" id="{A8DDEADD-CEB9-4C80-9817-191608C71F79}"/>
              </a:ext>
            </a:extLst>
          </p:cNvPr>
          <p:cNvSpPr>
            <a:spLocks xmlns:a="http://schemas.openxmlformats.org/drawingml/2006/main" noGrp="1"/>
          </p:cNvSpPr>
          <p:nvPr/>
        </p:nvSpPr>
        <p:spPr>
          <a:xfrm xmlns:a="http://schemas.openxmlformats.org/drawingml/2006/main">
            <a:off x="8324850" y="3600450"/>
            <a:ext cx="171450" cy="171450"/>
          </a:xfrm>
          <a:prstGeom xmlns:a="http://schemas.openxmlformats.org/drawingml/2006/main" prst="ellipse">
            <a:avLst/>
          </a:prstGeom>
          <a:solidFill xmlns:a="http://schemas.openxmlformats.org/drawingml/2006/main">
            <a:srgbClr val="7C3AED"/>
          </a:solidFill>
          <a:ln xmlns:a="http://schemas.openxmlformats.org/drawingml/2006/main" w="0">
            <a:noFill/>
            <a:prstDash val="solid"/>
          </a:ln>
        </p:spPr>
      </p:sp>
      <p:sp>
        <p:nvSpPr>
          <p:cNvPr id="30" name="">
            <a:extLst xmlns:a="http://schemas.openxmlformats.org/drawingml/2006/main">
              <a:ext uri="{FF2B5EF4-FFF2-40B4-BE49-F238E27FC236}">
                <a16:creationId xmlns:a16="http://schemas.microsoft.com/office/drawing/2014/main" id="{564E0E97-228A-419B-A3BA-6F81DC6F59D9}"/>
              </a:ext>
            </a:extLst>
          </p:cNvPr>
          <p:cNvSpPr>
            <a:spLocks xmlns:a="http://schemas.openxmlformats.org/drawingml/2006/main" noGrp="1"/>
          </p:cNvSpPr>
          <p:nvPr/>
        </p:nvSpPr>
        <p:spPr>
          <a:xfrm xmlns:a="http://schemas.openxmlformats.org/drawingml/2006/main">
            <a:off x="8610600" y="3562350"/>
            <a:ext cx="27622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Weekly Huddle</a:t>
            </a:r>
          </a:p>
        </p:txBody>
      </p:sp>
      <p:sp>
        <p:nvSpPr>
          <p:cNvPr id="31" name="">
            <a:extLst xmlns:a="http://schemas.openxmlformats.org/drawingml/2006/main">
              <a:ext uri="{FF2B5EF4-FFF2-40B4-BE49-F238E27FC236}">
                <a16:creationId xmlns:a16="http://schemas.microsoft.com/office/drawing/2014/main" id="{35CADC2E-EA39-4D2F-B44F-E4371C59DE6A}"/>
              </a:ext>
            </a:extLst>
          </p:cNvPr>
          <p:cNvSpPr>
            <a:spLocks xmlns:a="http://schemas.openxmlformats.org/drawingml/2006/main" noGrp="1"/>
          </p:cNvSpPr>
          <p:nvPr/>
        </p:nvSpPr>
        <p:spPr>
          <a:xfrm xmlns:a="http://schemas.openxmlformats.org/drawingml/2006/main">
            <a:off x="8324850" y="3886200"/>
            <a:ext cx="3028950" cy="4572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5000"/>
              </a:lnSpc>
              <a:buNone/>
              <a:defRPr sz="938" b="0" i="0">
                <a:solidFill>
                  <a:srgbClr val="5F6070"/>
                </a:solidFill>
                <a:latin typeface="Inter"/>
                <a:ea typeface="Inter"/>
                <a:cs typeface="Inter"/>
              </a:defRPr>
            </a:pPr>
            <a:r>
              <a:rPr sz="938" b="0" i="0">
                <a:solidFill>
                  <a:srgbClr val="5F6070"/>
                </a:solidFill>
                <a:latin typeface="Inter"/>
                <a:ea typeface="Inter"/>
                <a:cs typeface="Inter"/>
              </a:rPr>
              <a:t>Agenda runner that brings Vitals, Rocks, Later List, Tasks, notes, ratings, and recap history together.</a:t>
            </a:r>
          </a:p>
        </p:txBody>
      </p:sp>
      <p:sp>
        <p:nvSpPr>
          <p:cNvPr id="32" name="">
            <a:extLst xmlns:a="http://schemas.openxmlformats.org/drawingml/2006/main">
              <a:ext uri="{FF2B5EF4-FFF2-40B4-BE49-F238E27FC236}">
                <a16:creationId xmlns:a16="http://schemas.microsoft.com/office/drawing/2014/main" id="{0A4A03B5-84FB-43C9-8AD2-5C30DE555046}"/>
              </a:ext>
            </a:extLst>
          </p:cNvPr>
          <p:cNvSpPr>
            <a:spLocks xmlns:a="http://schemas.openxmlformats.org/drawingml/2006/main" noGrp="1"/>
          </p:cNvSpPr>
          <p:nvPr/>
        </p:nvSpPr>
        <p:spPr>
          <a:xfrm xmlns:a="http://schemas.openxmlformats.org/drawingml/2006/main">
            <a:off x="647700" y="4648200"/>
            <a:ext cx="3371850" cy="1009650"/>
          </a:xfrm>
          <a:prstGeom xmlns:a="http://schemas.openxmlformats.org/drawingml/2006/main" prst="roundRect">
            <a:avLst>
              <a:gd name="adj" fmla="val 7547"/>
            </a:avLst>
          </a:prstGeom>
          <a:solidFill xmlns:a="http://schemas.openxmlformats.org/drawingml/2006/main">
            <a:srgbClr val="FFFFFF"/>
          </a:solidFill>
          <a:ln xmlns:a="http://schemas.openxmlformats.org/drawingml/2006/main" w="9525">
            <a:solidFill>
              <a:srgbClr val="DCE3EC"/>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33" name="">
            <a:extLst xmlns:a="http://schemas.openxmlformats.org/drawingml/2006/main">
              <a:ext uri="{FF2B5EF4-FFF2-40B4-BE49-F238E27FC236}">
                <a16:creationId xmlns:a16="http://schemas.microsoft.com/office/drawing/2014/main" id="{A2F1901E-CA81-4E61-84EE-5079A9F4AEBF}"/>
              </a:ext>
            </a:extLst>
          </p:cNvPr>
          <p:cNvSpPr>
            <a:spLocks xmlns:a="http://schemas.openxmlformats.org/drawingml/2006/main" noGrp="1"/>
          </p:cNvSpPr>
          <p:nvPr/>
        </p:nvSpPr>
        <p:spPr>
          <a:xfrm xmlns:a="http://schemas.openxmlformats.org/drawingml/2006/main">
            <a:off x="819150" y="4819650"/>
            <a:ext cx="171450" cy="171450"/>
          </a:xfrm>
          <a:prstGeom xmlns:a="http://schemas.openxmlformats.org/drawingml/2006/main" prst="ellipse">
            <a:avLst/>
          </a:prstGeom>
          <a:solidFill xmlns:a="http://schemas.openxmlformats.org/drawingml/2006/main">
            <a:srgbClr val="059669"/>
          </a:solidFill>
          <a:ln xmlns:a="http://schemas.openxmlformats.org/drawingml/2006/main" w="0">
            <a:noFill/>
            <a:prstDash val="solid"/>
          </a:ln>
        </p:spPr>
      </p:sp>
      <p:sp>
        <p:nvSpPr>
          <p:cNvPr id="34" name="">
            <a:extLst xmlns:a="http://schemas.openxmlformats.org/drawingml/2006/main">
              <a:ext uri="{FF2B5EF4-FFF2-40B4-BE49-F238E27FC236}">
                <a16:creationId xmlns:a16="http://schemas.microsoft.com/office/drawing/2014/main" id="{400F7B8D-2089-4EC4-9915-C9C77746795C}"/>
              </a:ext>
            </a:extLst>
          </p:cNvPr>
          <p:cNvSpPr>
            <a:spLocks xmlns:a="http://schemas.openxmlformats.org/drawingml/2006/main" noGrp="1"/>
          </p:cNvSpPr>
          <p:nvPr/>
        </p:nvSpPr>
        <p:spPr>
          <a:xfrm xmlns:a="http://schemas.openxmlformats.org/drawingml/2006/main">
            <a:off x="1104900" y="4781550"/>
            <a:ext cx="27622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Tasks</a:t>
            </a:r>
          </a:p>
        </p:txBody>
      </p:sp>
      <p:sp>
        <p:nvSpPr>
          <p:cNvPr id="35" name="">
            <a:extLst xmlns:a="http://schemas.openxmlformats.org/drawingml/2006/main">
              <a:ext uri="{FF2B5EF4-FFF2-40B4-BE49-F238E27FC236}">
                <a16:creationId xmlns:a16="http://schemas.microsoft.com/office/drawing/2014/main" id="{0FD8B6C1-DD02-470C-8231-9E34FA008EA6}"/>
              </a:ext>
            </a:extLst>
          </p:cNvPr>
          <p:cNvSpPr>
            <a:spLocks xmlns:a="http://schemas.openxmlformats.org/drawingml/2006/main" noGrp="1"/>
          </p:cNvSpPr>
          <p:nvPr/>
        </p:nvSpPr>
        <p:spPr>
          <a:xfrm xmlns:a="http://schemas.openxmlformats.org/drawingml/2006/main">
            <a:off x="819150" y="5105400"/>
            <a:ext cx="3028950" cy="4572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5000"/>
              </a:lnSpc>
              <a:buNone/>
              <a:defRPr sz="938" b="0" i="0">
                <a:solidFill>
                  <a:srgbClr val="5F6070"/>
                </a:solidFill>
                <a:latin typeface="Inter"/>
                <a:ea typeface="Inter"/>
                <a:cs typeface="Inter"/>
              </a:defRPr>
            </a:pPr>
            <a:r>
              <a:rPr sz="938" b="0" i="0">
                <a:solidFill>
                  <a:srgbClr val="5F6070"/>
                </a:solidFill>
                <a:latin typeface="Inter"/>
                <a:ea typeface="Inter"/>
                <a:cs typeface="Inter"/>
              </a:rPr>
              <a:t>Assigned follow-up work tied to Huddles, Rocks, Later List items, and manual entry.</a:t>
            </a:r>
          </a:p>
        </p:txBody>
      </p:sp>
      <p:sp>
        <p:nvSpPr>
          <p:cNvPr id="36" name="">
            <a:extLst xmlns:a="http://schemas.openxmlformats.org/drawingml/2006/main">
              <a:ext uri="{FF2B5EF4-FFF2-40B4-BE49-F238E27FC236}">
                <a16:creationId xmlns:a16="http://schemas.microsoft.com/office/drawing/2014/main" id="{7351549C-EAC5-4A4E-AD36-7E820C54E1AC}"/>
              </a:ext>
            </a:extLst>
          </p:cNvPr>
          <p:cNvSpPr>
            <a:spLocks xmlns:a="http://schemas.openxmlformats.org/drawingml/2006/main" noGrp="1"/>
          </p:cNvSpPr>
          <p:nvPr/>
        </p:nvSpPr>
        <p:spPr>
          <a:xfrm xmlns:a="http://schemas.openxmlformats.org/drawingml/2006/main">
            <a:off x="4400550" y="4648200"/>
            <a:ext cx="3371850" cy="1009650"/>
          </a:xfrm>
          <a:prstGeom xmlns:a="http://schemas.openxmlformats.org/drawingml/2006/main" prst="roundRect">
            <a:avLst>
              <a:gd name="adj" fmla="val 7547"/>
            </a:avLst>
          </a:prstGeom>
          <a:solidFill xmlns:a="http://schemas.openxmlformats.org/drawingml/2006/main">
            <a:srgbClr val="FFFFFF"/>
          </a:solidFill>
          <a:ln xmlns:a="http://schemas.openxmlformats.org/drawingml/2006/main" w="9525">
            <a:solidFill>
              <a:srgbClr val="DCE3EC"/>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37" name="">
            <a:extLst xmlns:a="http://schemas.openxmlformats.org/drawingml/2006/main">
              <a:ext uri="{FF2B5EF4-FFF2-40B4-BE49-F238E27FC236}">
                <a16:creationId xmlns:a16="http://schemas.microsoft.com/office/drawing/2014/main" id="{DE435327-E332-4B68-847B-09C7E895A2FB}"/>
              </a:ext>
            </a:extLst>
          </p:cNvPr>
          <p:cNvSpPr>
            <a:spLocks xmlns:a="http://schemas.openxmlformats.org/drawingml/2006/main" noGrp="1"/>
          </p:cNvSpPr>
          <p:nvPr/>
        </p:nvSpPr>
        <p:spPr>
          <a:xfrm xmlns:a="http://schemas.openxmlformats.org/drawingml/2006/main">
            <a:off x="4572000" y="4819650"/>
            <a:ext cx="171450" cy="171450"/>
          </a:xfrm>
          <a:prstGeom xmlns:a="http://schemas.openxmlformats.org/drawingml/2006/main" prst="ellipse">
            <a:avLst/>
          </a:prstGeom>
          <a:solidFill xmlns:a="http://schemas.openxmlformats.org/drawingml/2006/main">
            <a:srgbClr val="B00D68"/>
          </a:solidFill>
          <a:ln xmlns:a="http://schemas.openxmlformats.org/drawingml/2006/main" w="0">
            <a:noFill/>
            <a:prstDash val="solid"/>
          </a:ln>
        </p:spPr>
      </p:sp>
      <p:sp>
        <p:nvSpPr>
          <p:cNvPr id="38" name="">
            <a:extLst xmlns:a="http://schemas.openxmlformats.org/drawingml/2006/main">
              <a:ext uri="{FF2B5EF4-FFF2-40B4-BE49-F238E27FC236}">
                <a16:creationId xmlns:a16="http://schemas.microsoft.com/office/drawing/2014/main" id="{FF955695-AFBE-48D1-9BBF-EB6396B17873}"/>
              </a:ext>
            </a:extLst>
          </p:cNvPr>
          <p:cNvSpPr>
            <a:spLocks xmlns:a="http://schemas.openxmlformats.org/drawingml/2006/main" noGrp="1"/>
          </p:cNvSpPr>
          <p:nvPr/>
        </p:nvSpPr>
        <p:spPr>
          <a:xfrm xmlns:a="http://schemas.openxmlformats.org/drawingml/2006/main">
            <a:off x="4857750" y="4781550"/>
            <a:ext cx="27622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Vision and Methods</a:t>
            </a:r>
          </a:p>
        </p:txBody>
      </p:sp>
      <p:sp>
        <p:nvSpPr>
          <p:cNvPr id="39" name="">
            <a:extLst xmlns:a="http://schemas.openxmlformats.org/drawingml/2006/main">
              <a:ext uri="{FF2B5EF4-FFF2-40B4-BE49-F238E27FC236}">
                <a16:creationId xmlns:a16="http://schemas.microsoft.com/office/drawing/2014/main" id="{5DE3B8E3-9205-48DA-ADCA-03FDCC1529D6}"/>
              </a:ext>
            </a:extLst>
          </p:cNvPr>
          <p:cNvSpPr>
            <a:spLocks xmlns:a="http://schemas.openxmlformats.org/drawingml/2006/main" noGrp="1"/>
          </p:cNvSpPr>
          <p:nvPr/>
        </p:nvSpPr>
        <p:spPr>
          <a:xfrm xmlns:a="http://schemas.openxmlformats.org/drawingml/2006/main">
            <a:off x="4572000" y="5105400"/>
            <a:ext cx="3028950" cy="4572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5000"/>
              </a:lnSpc>
              <a:buNone/>
              <a:defRPr sz="938" b="0" i="0">
                <a:solidFill>
                  <a:srgbClr val="5F6070"/>
                </a:solidFill>
                <a:latin typeface="Inter"/>
                <a:ea typeface="Inter"/>
                <a:cs typeface="Inter"/>
              </a:defRPr>
            </a:pPr>
            <a:r>
              <a:rPr sz="938" b="0" i="0">
                <a:solidFill>
                  <a:srgbClr val="5F6070"/>
                </a:solidFill>
                <a:latin typeface="Inter"/>
                <a:ea typeface="Inter"/>
                <a:cs typeface="Inter"/>
              </a:rPr>
              <a:t>Core direction, annual goals, values, and lightweight process resources.</a:t>
            </a:r>
          </a:p>
        </p:txBody>
      </p:sp>
      <p:sp>
        <p:nvSpPr>
          <p:cNvPr id="40" name="">
            <a:extLst xmlns:a="http://schemas.openxmlformats.org/drawingml/2006/main">
              <a:ext uri="{FF2B5EF4-FFF2-40B4-BE49-F238E27FC236}">
                <a16:creationId xmlns:a16="http://schemas.microsoft.com/office/drawing/2014/main" id="{CBD6E997-539C-4B7F-9218-4AB13F8537F2}"/>
              </a:ext>
            </a:extLst>
          </p:cNvPr>
          <p:cNvSpPr>
            <a:spLocks xmlns:a="http://schemas.openxmlformats.org/drawingml/2006/main" noGrp="1"/>
          </p:cNvSpPr>
          <p:nvPr/>
        </p:nvSpPr>
        <p:spPr>
          <a:xfrm xmlns:a="http://schemas.openxmlformats.org/drawingml/2006/main">
            <a:off x="8153400" y="4648200"/>
            <a:ext cx="3371850" cy="1009650"/>
          </a:xfrm>
          <a:prstGeom xmlns:a="http://schemas.openxmlformats.org/drawingml/2006/main" prst="roundRect">
            <a:avLst>
              <a:gd name="adj" fmla="val 7547"/>
            </a:avLst>
          </a:prstGeom>
          <a:solidFill xmlns:a="http://schemas.openxmlformats.org/drawingml/2006/main">
            <a:srgbClr val="FFFFFF"/>
          </a:solidFill>
          <a:ln xmlns:a="http://schemas.openxmlformats.org/drawingml/2006/main" w="9525">
            <a:solidFill>
              <a:srgbClr val="DCE3EC"/>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41" name="">
            <a:extLst xmlns:a="http://schemas.openxmlformats.org/drawingml/2006/main">
              <a:ext uri="{FF2B5EF4-FFF2-40B4-BE49-F238E27FC236}">
                <a16:creationId xmlns:a16="http://schemas.microsoft.com/office/drawing/2014/main" id="{944AAFAC-DD28-4F19-A0D3-A58435261501}"/>
              </a:ext>
            </a:extLst>
          </p:cNvPr>
          <p:cNvSpPr>
            <a:spLocks xmlns:a="http://schemas.openxmlformats.org/drawingml/2006/main" noGrp="1"/>
          </p:cNvSpPr>
          <p:nvPr/>
        </p:nvSpPr>
        <p:spPr>
          <a:xfrm xmlns:a="http://schemas.openxmlformats.org/drawingml/2006/main">
            <a:off x="8324850" y="4819650"/>
            <a:ext cx="171450" cy="171450"/>
          </a:xfrm>
          <a:prstGeom xmlns:a="http://schemas.openxmlformats.org/drawingml/2006/main" prst="ellipse">
            <a:avLst/>
          </a:prstGeom>
          <a:solidFill xmlns:a="http://schemas.openxmlformats.org/drawingml/2006/main">
            <a:srgbClr val="64748B"/>
          </a:solidFill>
          <a:ln xmlns:a="http://schemas.openxmlformats.org/drawingml/2006/main" w="0">
            <a:noFill/>
            <a:prstDash val="solid"/>
          </a:ln>
        </p:spPr>
      </p:sp>
      <p:sp>
        <p:nvSpPr>
          <p:cNvPr id="42" name="">
            <a:extLst xmlns:a="http://schemas.openxmlformats.org/drawingml/2006/main">
              <a:ext uri="{FF2B5EF4-FFF2-40B4-BE49-F238E27FC236}">
                <a16:creationId xmlns:a16="http://schemas.microsoft.com/office/drawing/2014/main" id="{2903A448-D6BA-4F75-8E9F-D03559F24D15}"/>
              </a:ext>
            </a:extLst>
          </p:cNvPr>
          <p:cNvSpPr>
            <a:spLocks xmlns:a="http://schemas.openxmlformats.org/drawingml/2006/main" noGrp="1"/>
          </p:cNvSpPr>
          <p:nvPr/>
        </p:nvSpPr>
        <p:spPr>
          <a:xfrm xmlns:a="http://schemas.openxmlformats.org/drawingml/2006/main">
            <a:off x="8610600" y="4781550"/>
            <a:ext cx="276225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Settings and Notifications</a:t>
            </a:r>
          </a:p>
        </p:txBody>
      </p:sp>
      <p:sp>
        <p:nvSpPr>
          <p:cNvPr id="43" name="">
            <a:extLst xmlns:a="http://schemas.openxmlformats.org/drawingml/2006/main">
              <a:ext uri="{FF2B5EF4-FFF2-40B4-BE49-F238E27FC236}">
                <a16:creationId xmlns:a16="http://schemas.microsoft.com/office/drawing/2014/main" id="{38FDDDA2-FAC6-487E-A190-2E9CE5F3A3BF}"/>
              </a:ext>
            </a:extLst>
          </p:cNvPr>
          <p:cNvSpPr>
            <a:spLocks xmlns:a="http://schemas.openxmlformats.org/drawingml/2006/main" noGrp="1"/>
          </p:cNvSpPr>
          <p:nvPr/>
        </p:nvSpPr>
        <p:spPr>
          <a:xfrm xmlns:a="http://schemas.openxmlformats.org/drawingml/2006/main">
            <a:off x="8324850" y="5105400"/>
            <a:ext cx="3028950" cy="4572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5000"/>
              </a:lnSpc>
              <a:buNone/>
              <a:defRPr sz="938" b="0" i="0">
                <a:solidFill>
                  <a:srgbClr val="5F6070"/>
                </a:solidFill>
                <a:latin typeface="Inter"/>
                <a:ea typeface="Inter"/>
                <a:cs typeface="Inter"/>
              </a:defRPr>
            </a:pPr>
            <a:r>
              <a:rPr sz="938" b="0" i="0">
                <a:solidFill>
                  <a:srgbClr val="5F6070"/>
                </a:solidFill>
                <a:latin typeface="Inter"/>
                <a:ea typeface="Inter"/>
                <a:cs typeface="Inter"/>
              </a:rPr>
              <a:t>Users, roles, coach assignment, reminders, invites, and launch account setup.</a:t>
            </a:r>
          </a:p>
        </p:txBody>
      </p:sp>
    </p:spTree>
    <p:extLst>
      <p:ext uri="{BB962C8B-B14F-4D97-AF65-F5344CB8AC3E}">
        <p14:creationId xmlns:p14="http://schemas.microsoft.com/office/powerpoint/2010/main" val="1430331012"/>
      </p:ext>
    </p:extLst>
  </p:cSld>
</p:sld>
</file>

<file path=ppt/slides/slide5.xml><?xml version="1.0" encoding="utf-8"?>
<p:sld xmlns:p="http://schemas.openxmlformats.org/presentationml/2006/main">
  <p:cSld>
    <p:bg>
      <p:bgPr>
        <a:solidFill xmlns:a="http://schemas.openxmlformats.org/drawingml/2006/main">
          <a:srgbClr val="FAF8F5"/>
        </a:solidFill>
      </p:bgPr>
    </p:bg>
    <p:spTree>
      <p:nvGrpSpPr>
        <p:cNvPr id="1" name=""/>
        <p:cNvGrpSpPr/>
        <p:nvPr/>
      </p:nvGrpSpPr>
      <p:grpSpPr>
        <a:xfrm xmlns:a="http://schemas.openxmlformats.org/drawingml/2006/main"/>
      </p:grpSpPr>
      <p:pic>
        <p:nvPicPr>
          <p:cNvPr id="27" name=""/>
          <p:cNvPicPr>
            <a:picLocks xmlns:a="http://schemas.openxmlformats.org/drawingml/2006/main" noChangeAspect="1"/>
          </p:cNvPicPr>
          <p:nvPr/>
        </p:nvPicPr>
        <p:blipFill>
          <a:blip xmlns:r="http://schemas.openxmlformats.org/officeDocument/2006/relationships" xmlns:a="http://schemas.openxmlformats.org/drawingml/2006/main" r:embed="R3512ad6bdecc401c">
            <a:extLst>
              <a:ext uri="{96DAC541-7B7A-43D3-8B79-37D633B846F1}">
                <asvg:svgBlip xmlns:asvg="http://schemas.microsoft.com/office/drawing/2016/SVG/main" r:embed="R355d4264fdcf41f3"/>
              </a:ext>
            </a:extLst>
          </a:blip>
          <a:stretch xmlns:a="http://schemas.openxmlformats.org/drawingml/2006/main"/>
        </p:blipFill>
        <p:spPr>
          <a:xfrm xmlns:a="http://schemas.openxmlformats.org/drawingml/2006/main">
            <a:off x="647700" y="381000"/>
            <a:ext cx="640080" cy="288036"/>
          </a:xfrm>
          <a:prstGeom xmlns:a="http://schemas.openxmlformats.org/drawingml/2006/main" prst="rect">
            <a:avLst/>
          </a:prstGeom>
        </p:spPr>
      </p:pic>
      <p:sp>
        <p:nvSpPr>
          <p:cNvPr id="2" name="">
            <a:extLst xmlns:a="http://schemas.openxmlformats.org/drawingml/2006/main">
              <a:ext uri="{FF2B5EF4-FFF2-40B4-BE49-F238E27FC236}">
                <a16:creationId xmlns:a16="http://schemas.microsoft.com/office/drawing/2014/main" id="{985F3C1C-2A26-4F78-B905-97AB45289F84}"/>
              </a:ext>
            </a:extLst>
          </p:cNvPr>
          <p:cNvSpPr>
            <a:spLocks xmlns:a="http://schemas.openxmlformats.org/drawingml/2006/main" noGrp="1"/>
          </p:cNvSpPr>
          <p:nvPr/>
        </p:nvSpPr>
        <p:spPr>
          <a:xfrm xmlns:a="http://schemas.openxmlformats.org/drawingml/2006/main">
            <a:off x="1752600" y="457200"/>
            <a:ext cx="6667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B00D68"/>
                </a:solidFill>
                <a:latin typeface="Kode Mono"/>
                <a:ea typeface="Kode Mono"/>
                <a:cs typeface="Kode Mono"/>
              </a:defRPr>
            </a:pPr>
            <a:r>
              <a:rPr sz="825" b="1" i="0">
                <a:solidFill>
                  <a:srgbClr val="B00D68"/>
                </a:solidFill>
                <a:latin typeface="Kode Mono"/>
                <a:ea typeface="Kode Mono"/>
                <a:cs typeface="Kode Mono"/>
              </a:rPr>
              <a:t>BUILD REALITY</a:t>
            </a:r>
          </a:p>
        </p:txBody>
      </p:sp>
      <p:sp>
        <p:nvSpPr>
          <p:cNvPr id="3" name="">
            <a:extLst xmlns:a="http://schemas.openxmlformats.org/drawingml/2006/main">
              <a:ext uri="{FF2B5EF4-FFF2-40B4-BE49-F238E27FC236}">
                <a16:creationId xmlns:a16="http://schemas.microsoft.com/office/drawing/2014/main" id="{CFE98859-BFB5-4858-95D2-548D556D6568}"/>
              </a:ext>
            </a:extLst>
          </p:cNvPr>
          <p:cNvSpPr>
            <a:spLocks xmlns:a="http://schemas.openxmlformats.org/drawingml/2006/main" noGrp="1"/>
          </p:cNvSpPr>
          <p:nvPr/>
        </p:nvSpPr>
        <p:spPr>
          <a:xfrm xmlns:a="http://schemas.openxmlformats.org/drawingml/2006/main">
            <a:off x="647700" y="800100"/>
            <a:ext cx="8191500" cy="7429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95000"/>
              </a:lnSpc>
              <a:buNone/>
              <a:defRPr sz="2625" b="1" i="0">
                <a:solidFill>
                  <a:srgbClr val="1A1A2E"/>
                </a:solidFill>
                <a:latin typeface="Inter"/>
                <a:ea typeface="Inter"/>
                <a:cs typeface="Inter"/>
              </a:defRPr>
            </a:pPr>
            <a:r>
              <a:rPr sz="2625" b="1" i="0">
                <a:solidFill>
                  <a:srgbClr val="1A1A2E"/>
                </a:solidFill>
                <a:latin typeface="Inter"/>
                <a:ea typeface="Inter"/>
                <a:cs typeface="Inter"/>
              </a:rPr>
              <a:t>Production work is mostly below the interface</a:t>
            </a:r>
          </a:p>
        </p:txBody>
      </p:sp>
      <p:sp>
        <p:nvSpPr>
          <p:cNvPr id="4" name="">
            <a:extLst xmlns:a="http://schemas.openxmlformats.org/drawingml/2006/main">
              <a:ext uri="{FF2B5EF4-FFF2-40B4-BE49-F238E27FC236}">
                <a16:creationId xmlns:a16="http://schemas.microsoft.com/office/drawing/2014/main" id="{CCFE44AC-7E77-4B9D-8F9F-92D0B51D17CB}"/>
              </a:ext>
            </a:extLst>
          </p:cNvPr>
          <p:cNvSpPr>
            <a:spLocks xmlns:a="http://schemas.openxmlformats.org/drawingml/2006/main" noGrp="1"/>
          </p:cNvSpPr>
          <p:nvPr/>
        </p:nvSpPr>
        <p:spPr>
          <a:xfrm xmlns:a="http://schemas.openxmlformats.org/drawingml/2006/main">
            <a:off x="647700" y="6438900"/>
            <a:ext cx="61912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8A96A6"/>
                </a:solidFill>
                <a:latin typeface="Inter"/>
                <a:ea typeface="Inter"/>
                <a:cs typeface="Inter"/>
              </a:defRPr>
            </a:pPr>
            <a:r>
              <a:rPr sz="825" b="1" i="0">
                <a:solidFill>
                  <a:srgbClr val="8A96A6"/>
                </a:solidFill>
                <a:latin typeface="Inter"/>
                <a:ea typeface="Inter"/>
                <a:cs typeface="Inter"/>
              </a:rPr>
              <a:t>Local Nerds | FASCO Alignment Hub | Proposal | June 15, 2026</a:t>
            </a:r>
          </a:p>
        </p:txBody>
      </p:sp>
      <p:sp>
        <p:nvSpPr>
          <p:cNvPr id="5" name="">
            <a:extLst xmlns:a="http://schemas.openxmlformats.org/drawingml/2006/main">
              <a:ext uri="{FF2B5EF4-FFF2-40B4-BE49-F238E27FC236}">
                <a16:creationId xmlns:a16="http://schemas.microsoft.com/office/drawing/2014/main" id="{A8B94397-0C6A-4315-B545-CA5924B43E02}"/>
              </a:ext>
            </a:extLst>
          </p:cNvPr>
          <p:cNvSpPr>
            <a:spLocks xmlns:a="http://schemas.openxmlformats.org/drawingml/2006/main" noGrp="1"/>
          </p:cNvSpPr>
          <p:nvPr/>
        </p:nvSpPr>
        <p:spPr>
          <a:xfrm xmlns:a="http://schemas.openxmlformats.org/drawingml/2006/main">
            <a:off x="11087100" y="6381750"/>
            <a:ext cx="4572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1" i="0">
                <a:solidFill>
                  <a:srgbClr val="8A96A6"/>
                </a:solidFill>
                <a:latin typeface="Inter"/>
                <a:ea typeface="Inter"/>
                <a:cs typeface="Inter"/>
              </a:defRPr>
            </a:pPr>
            <a:r>
              <a:rPr sz="975" b="1" i="0">
                <a:solidFill>
                  <a:srgbClr val="8A96A6"/>
                </a:solidFill>
                <a:latin typeface="Inter"/>
                <a:ea typeface="Inter"/>
                <a:cs typeface="Inter"/>
              </a:rPr>
              <a:t>05</a:t>
            </a:r>
          </a:p>
        </p:txBody>
      </p:sp>
      <p:sp>
        <p:nvSpPr>
          <p:cNvPr id="6" name="">
            <a:extLst xmlns:a="http://schemas.openxmlformats.org/drawingml/2006/main">
              <a:ext uri="{FF2B5EF4-FFF2-40B4-BE49-F238E27FC236}">
                <a16:creationId xmlns:a16="http://schemas.microsoft.com/office/drawing/2014/main" id="{F8B275CD-2E41-4BA2-9A2F-E9ADBD532F67}"/>
              </a:ext>
            </a:extLst>
          </p:cNvPr>
          <p:cNvSpPr>
            <a:spLocks xmlns:a="http://schemas.openxmlformats.org/drawingml/2006/main" noGrp="1"/>
          </p:cNvSpPr>
          <p:nvPr/>
        </p:nvSpPr>
        <p:spPr>
          <a:xfrm xmlns:a="http://schemas.openxmlformats.org/drawingml/2006/main">
            <a:off x="647700" y="6248400"/>
            <a:ext cx="10896600" cy="0"/>
          </a:xfrm>
          <a:prstGeom xmlns:a="http://schemas.openxmlformats.org/drawingml/2006/main" prst="line">
            <a:avLst/>
          </a:prstGeom>
          <a:noFill xmlns:a="http://schemas.openxmlformats.org/drawingml/2006/main"/>
          <a:ln xmlns:a="http://schemas.openxmlformats.org/drawingml/2006/main" w="9525">
            <a:solidFill>
              <a:srgbClr val="D8DEE8"/>
            </a:solidFill>
            <a:prstDash val="solid"/>
          </a:ln>
        </p:spPr>
      </p:sp>
      <p:sp>
        <p:nvSpPr>
          <p:cNvPr id="7" name="">
            <a:extLst xmlns:a="http://schemas.openxmlformats.org/drawingml/2006/main">
              <a:ext uri="{FF2B5EF4-FFF2-40B4-BE49-F238E27FC236}">
                <a16:creationId xmlns:a16="http://schemas.microsoft.com/office/drawing/2014/main" id="{9B0626B8-2C52-44C8-8F14-162C19D5F011}"/>
              </a:ext>
            </a:extLst>
          </p:cNvPr>
          <p:cNvSpPr>
            <a:spLocks xmlns:a="http://schemas.openxmlformats.org/drawingml/2006/main" noGrp="1"/>
          </p:cNvSpPr>
          <p:nvPr/>
        </p:nvSpPr>
        <p:spPr>
          <a:xfrm xmlns:a="http://schemas.openxmlformats.org/drawingml/2006/main">
            <a:off x="647700" y="1600200"/>
            <a:ext cx="8763000" cy="4000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6806"/>
          </a:bodyPr>
          <a:lstStyle xmlns:a="http://schemas.openxmlformats.org/drawingml/2006/main"/>
          <a:p xmlns:a="http://schemas.openxmlformats.org/drawingml/2006/main">
            <a:pPr algn="l">
              <a:lnSpc>
                <a:spcPct val="112000"/>
              </a:lnSpc>
              <a:buNone/>
              <a:defRPr sz="1350" b="0" i="0">
                <a:solidFill>
                  <a:srgbClr val="5F6070"/>
                </a:solidFill>
                <a:latin typeface="Inter"/>
                <a:ea typeface="Inter"/>
                <a:cs typeface="Inter"/>
              </a:defRPr>
            </a:pPr>
            <a:r>
              <a:rPr sz="1350" b="0" i="0">
                <a:solidFill>
                  <a:srgbClr val="5F6070"/>
                </a:solidFill>
                <a:latin typeface="Inter"/>
                <a:ea typeface="Inter"/>
                <a:cs typeface="Inter"/>
              </a:rPr>
              <a:t>The prototype shows the experience. The launch build adds the infrastructure that makes the experience safe, persistent, and usable.</a:t>
            </a:r>
          </a:p>
        </p:txBody>
      </p:sp>
      <p:sp>
        <p:nvSpPr>
          <p:cNvPr id="8" name="">
            <a:extLst xmlns:a="http://schemas.openxmlformats.org/drawingml/2006/main">
              <a:ext uri="{FF2B5EF4-FFF2-40B4-BE49-F238E27FC236}">
                <a16:creationId xmlns:a16="http://schemas.microsoft.com/office/drawing/2014/main" id="{E8904223-6DAF-4F8C-B838-678BBAE41B5C}"/>
              </a:ext>
            </a:extLst>
          </p:cNvPr>
          <p:cNvSpPr>
            <a:spLocks xmlns:a="http://schemas.openxmlformats.org/drawingml/2006/main" noGrp="1"/>
          </p:cNvSpPr>
          <p:nvPr/>
        </p:nvSpPr>
        <p:spPr>
          <a:xfrm xmlns:a="http://schemas.openxmlformats.org/drawingml/2006/main">
            <a:off x="1085850" y="2381250"/>
            <a:ext cx="10020300" cy="838200"/>
          </a:xfrm>
          <a:prstGeom xmlns:a="http://schemas.openxmlformats.org/drawingml/2006/main" prst="roundRect">
            <a:avLst>
              <a:gd name="adj" fmla="val 9091"/>
            </a:avLst>
          </a:prstGeom>
          <a:solidFill xmlns:a="http://schemas.openxmlformats.org/drawingml/2006/main">
            <a:srgbClr val="FFFFFF"/>
          </a:solidFill>
          <a:ln xmlns:a="http://schemas.openxmlformats.org/drawingml/2006/main" w="19050">
            <a:solidFill>
              <a:srgbClr val="B00D6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9" name="">
            <a:extLst xmlns:a="http://schemas.openxmlformats.org/drawingml/2006/main">
              <a:ext uri="{FF2B5EF4-FFF2-40B4-BE49-F238E27FC236}">
                <a16:creationId xmlns:a16="http://schemas.microsoft.com/office/drawing/2014/main" id="{355571E8-D50F-48BA-9E87-4CA98B489D7A}"/>
              </a:ext>
            </a:extLst>
          </p:cNvPr>
          <p:cNvSpPr>
            <a:spLocks xmlns:a="http://schemas.openxmlformats.org/drawingml/2006/main" noGrp="1"/>
          </p:cNvSpPr>
          <p:nvPr/>
        </p:nvSpPr>
        <p:spPr>
          <a:xfrm xmlns:a="http://schemas.openxmlformats.org/drawingml/2006/main">
            <a:off x="1428750" y="2647950"/>
            <a:ext cx="3429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6580"/>
          </a:bodyPr>
          <a:lstStyle xmlns:a="http://schemas.openxmlformats.org/drawingml/2006/main"/>
          <a:p xmlns:a="http://schemas.openxmlformats.org/drawingml/2006/main">
            <a:pPr algn="l">
              <a:lnSpc>
                <a:spcPct val="105000"/>
              </a:lnSpc>
              <a:buNone/>
              <a:defRPr sz="1650" b="1" i="0">
                <a:solidFill>
                  <a:srgbClr val="1A1A2E"/>
                </a:solidFill>
                <a:latin typeface="Inter"/>
                <a:ea typeface="Inter"/>
                <a:cs typeface="Inter"/>
              </a:defRPr>
            </a:pPr>
            <a:r>
              <a:rPr sz="1650" b="1" i="0">
                <a:solidFill>
                  <a:srgbClr val="1A1A2E"/>
                </a:solidFill>
                <a:latin typeface="Inter"/>
                <a:ea typeface="Inter"/>
                <a:cs typeface="Inter"/>
              </a:rPr>
              <a:t>Visible FASCO product experience</a:t>
            </a:r>
          </a:p>
        </p:txBody>
      </p:sp>
      <p:sp>
        <p:nvSpPr>
          <p:cNvPr id="10" name="">
            <a:extLst xmlns:a="http://schemas.openxmlformats.org/drawingml/2006/main">
              <a:ext uri="{FF2B5EF4-FFF2-40B4-BE49-F238E27FC236}">
                <a16:creationId xmlns:a16="http://schemas.microsoft.com/office/drawing/2014/main" id="{2834B865-5CC8-4B84-886A-9B2E4A792BD3}"/>
              </a:ext>
            </a:extLst>
          </p:cNvPr>
          <p:cNvSpPr>
            <a:spLocks xmlns:a="http://schemas.openxmlformats.org/drawingml/2006/main" noGrp="1"/>
          </p:cNvSpPr>
          <p:nvPr/>
        </p:nvSpPr>
        <p:spPr>
          <a:xfrm xmlns:a="http://schemas.openxmlformats.org/drawingml/2006/main">
            <a:off x="5334000" y="26479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8397"/>
          </a:bodyPr>
          <a:lstStyle xmlns:a="http://schemas.openxmlformats.org/drawingml/2006/main"/>
          <a:p xmlns:a="http://schemas.openxmlformats.org/drawingml/2006/main">
            <a:pPr algn="r">
              <a:lnSpc>
                <a:spcPct val="105000"/>
              </a:lnSpc>
              <a:buNone/>
              <a:defRPr sz="1125" b="0" i="0">
                <a:solidFill>
                  <a:srgbClr val="5F6070"/>
                </a:solidFill>
                <a:latin typeface="Inter"/>
                <a:ea typeface="Inter"/>
                <a:cs typeface="Inter"/>
              </a:defRPr>
            </a:pPr>
            <a:r>
              <a:rPr sz="1125" b="0" i="0">
                <a:solidFill>
                  <a:srgbClr val="5F6070"/>
                </a:solidFill>
                <a:latin typeface="Inter"/>
                <a:ea typeface="Inter"/>
                <a:cs typeface="Inter"/>
              </a:rPr>
              <a:t>Dashboard, Vitals, Rocks, Later List, Huddles, Tasks, Vision, Methods, Settings</a:t>
            </a:r>
          </a:p>
        </p:txBody>
      </p:sp>
      <p:sp>
        <p:nvSpPr>
          <p:cNvPr id="11" name="">
            <a:extLst xmlns:a="http://schemas.openxmlformats.org/drawingml/2006/main">
              <a:ext uri="{FF2B5EF4-FFF2-40B4-BE49-F238E27FC236}">
                <a16:creationId xmlns:a16="http://schemas.microsoft.com/office/drawing/2014/main" id="{F72DF217-0988-4F58-B45D-A110E5FD5B0D}"/>
              </a:ext>
            </a:extLst>
          </p:cNvPr>
          <p:cNvSpPr>
            <a:spLocks xmlns:a="http://schemas.openxmlformats.org/drawingml/2006/main" noGrp="1"/>
          </p:cNvSpPr>
          <p:nvPr/>
        </p:nvSpPr>
        <p:spPr>
          <a:xfrm xmlns:a="http://schemas.openxmlformats.org/drawingml/2006/main">
            <a:off x="1752600" y="3562350"/>
            <a:ext cx="8686800" cy="400050"/>
          </a:xfrm>
          <a:prstGeom xmlns:a="http://schemas.openxmlformats.org/drawingml/2006/main" prst="roundRect">
            <a:avLst>
              <a:gd name="adj" fmla="val 19048"/>
            </a:avLst>
          </a:prstGeom>
          <a:solidFill xmlns:a="http://schemas.openxmlformats.org/drawingml/2006/main">
            <a:srgbClr val="F6F8FB"/>
          </a:solidFill>
          <a:ln xmlns:a="http://schemas.openxmlformats.org/drawingml/2006/main" w="9525">
            <a:solidFill>
              <a:srgbClr val="DCE3EC"/>
            </a:solidFill>
            <a:prstDash val="solid"/>
          </a:ln>
        </p:spPr>
      </p:sp>
      <p:sp>
        <p:nvSpPr>
          <p:cNvPr id="12" name="">
            <a:extLst xmlns:a="http://schemas.openxmlformats.org/drawingml/2006/main">
              <a:ext uri="{FF2B5EF4-FFF2-40B4-BE49-F238E27FC236}">
                <a16:creationId xmlns:a16="http://schemas.microsoft.com/office/drawing/2014/main" id="{56296C88-944E-4274-B5F8-30A502D74BCE}"/>
              </a:ext>
            </a:extLst>
          </p:cNvPr>
          <p:cNvSpPr>
            <a:spLocks xmlns:a="http://schemas.openxmlformats.org/drawingml/2006/main" noGrp="1"/>
          </p:cNvSpPr>
          <p:nvPr/>
        </p:nvSpPr>
        <p:spPr>
          <a:xfrm xmlns:a="http://schemas.openxmlformats.org/drawingml/2006/main">
            <a:off x="1962150" y="3676650"/>
            <a:ext cx="171450" cy="171450"/>
          </a:xfrm>
          <a:prstGeom xmlns:a="http://schemas.openxmlformats.org/drawingml/2006/main" prst="ellipse">
            <a:avLst/>
          </a:prstGeom>
          <a:solidFill xmlns:a="http://schemas.openxmlformats.org/drawingml/2006/main">
            <a:srgbClr val="40C9F7"/>
          </a:solidFill>
          <a:ln xmlns:a="http://schemas.openxmlformats.org/drawingml/2006/main" w="0">
            <a:noFill/>
            <a:prstDash val="solid"/>
          </a:ln>
        </p:spPr>
      </p:sp>
      <p:sp>
        <p:nvSpPr>
          <p:cNvPr id="13" name="">
            <a:extLst xmlns:a="http://schemas.openxmlformats.org/drawingml/2006/main">
              <a:ext uri="{FF2B5EF4-FFF2-40B4-BE49-F238E27FC236}">
                <a16:creationId xmlns:a16="http://schemas.microsoft.com/office/drawing/2014/main" id="{71BCC793-0B40-40CD-9613-48E17B629A4A}"/>
              </a:ext>
            </a:extLst>
          </p:cNvPr>
          <p:cNvSpPr>
            <a:spLocks xmlns:a="http://schemas.openxmlformats.org/drawingml/2006/main" noGrp="1"/>
          </p:cNvSpPr>
          <p:nvPr/>
        </p:nvSpPr>
        <p:spPr>
          <a:xfrm xmlns:a="http://schemas.openxmlformats.org/drawingml/2006/main">
            <a:off x="2247900" y="3667125"/>
            <a:ext cx="2476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Access and identity</a:t>
            </a:r>
          </a:p>
        </p:txBody>
      </p:sp>
      <p:sp>
        <p:nvSpPr>
          <p:cNvPr id="14" name="">
            <a:extLst xmlns:a="http://schemas.openxmlformats.org/drawingml/2006/main">
              <a:ext uri="{FF2B5EF4-FFF2-40B4-BE49-F238E27FC236}">
                <a16:creationId xmlns:a16="http://schemas.microsoft.com/office/drawing/2014/main" id="{CD285445-6549-4B2F-8AE0-0F809576CFD9}"/>
              </a:ext>
            </a:extLst>
          </p:cNvPr>
          <p:cNvSpPr>
            <a:spLocks xmlns:a="http://schemas.openxmlformats.org/drawingml/2006/main" noGrp="1"/>
          </p:cNvSpPr>
          <p:nvPr/>
        </p:nvSpPr>
        <p:spPr>
          <a:xfrm xmlns:a="http://schemas.openxmlformats.org/drawingml/2006/main">
            <a:off x="4953000" y="3667125"/>
            <a:ext cx="46672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0" i="0">
                <a:solidFill>
                  <a:srgbClr val="5F6070"/>
                </a:solidFill>
                <a:latin typeface="Inter"/>
                <a:ea typeface="Inter"/>
                <a:cs typeface="Inter"/>
              </a:defRPr>
            </a:pPr>
            <a:r>
              <a:rPr sz="975" b="0" i="0">
                <a:solidFill>
                  <a:srgbClr val="5F6070"/>
                </a:solidFill>
                <a:latin typeface="Inter"/>
                <a:ea typeface="Inter"/>
                <a:cs typeface="Inter"/>
              </a:rPr>
              <a:t>Google SSO, Microsoft SSO, invites, weekly magic links</a:t>
            </a:r>
          </a:p>
        </p:txBody>
      </p:sp>
      <p:sp>
        <p:nvSpPr>
          <p:cNvPr id="15" name="">
            <a:extLst xmlns:a="http://schemas.openxmlformats.org/drawingml/2006/main">
              <a:ext uri="{FF2B5EF4-FFF2-40B4-BE49-F238E27FC236}">
                <a16:creationId xmlns:a16="http://schemas.microsoft.com/office/drawing/2014/main" id="{A3355A32-AFCB-4815-A33B-D35C6CCEF129}"/>
              </a:ext>
            </a:extLst>
          </p:cNvPr>
          <p:cNvSpPr>
            <a:spLocks xmlns:a="http://schemas.openxmlformats.org/drawingml/2006/main" noGrp="1"/>
          </p:cNvSpPr>
          <p:nvPr/>
        </p:nvSpPr>
        <p:spPr>
          <a:xfrm xmlns:a="http://schemas.openxmlformats.org/drawingml/2006/main">
            <a:off x="2076450" y="4114800"/>
            <a:ext cx="8039100" cy="400050"/>
          </a:xfrm>
          <a:prstGeom xmlns:a="http://schemas.openxmlformats.org/drawingml/2006/main" prst="roundRect">
            <a:avLst>
              <a:gd name="adj" fmla="val 19048"/>
            </a:avLst>
          </a:prstGeom>
          <a:solidFill xmlns:a="http://schemas.openxmlformats.org/drawingml/2006/main">
            <a:srgbClr val="F6F8FB"/>
          </a:solidFill>
          <a:ln xmlns:a="http://schemas.openxmlformats.org/drawingml/2006/main" w="9525">
            <a:solidFill>
              <a:srgbClr val="DCE3EC"/>
            </a:solidFill>
            <a:prstDash val="solid"/>
          </a:ln>
        </p:spPr>
      </p:sp>
      <p:sp>
        <p:nvSpPr>
          <p:cNvPr id="16" name="">
            <a:extLst xmlns:a="http://schemas.openxmlformats.org/drawingml/2006/main">
              <a:ext uri="{FF2B5EF4-FFF2-40B4-BE49-F238E27FC236}">
                <a16:creationId xmlns:a16="http://schemas.microsoft.com/office/drawing/2014/main" id="{5DF1B2F8-1D56-47C6-8F48-58BB4B6087D8}"/>
              </a:ext>
            </a:extLst>
          </p:cNvPr>
          <p:cNvSpPr>
            <a:spLocks xmlns:a="http://schemas.openxmlformats.org/drawingml/2006/main" noGrp="1"/>
          </p:cNvSpPr>
          <p:nvPr/>
        </p:nvSpPr>
        <p:spPr>
          <a:xfrm xmlns:a="http://schemas.openxmlformats.org/drawingml/2006/main">
            <a:off x="2286000" y="4229100"/>
            <a:ext cx="171450" cy="171450"/>
          </a:xfrm>
          <a:prstGeom xmlns:a="http://schemas.openxmlformats.org/drawingml/2006/main" prst="ellipse">
            <a:avLst/>
          </a:prstGeom>
          <a:solidFill xmlns:a="http://schemas.openxmlformats.org/drawingml/2006/main">
            <a:srgbClr val="B00D68"/>
          </a:solidFill>
          <a:ln xmlns:a="http://schemas.openxmlformats.org/drawingml/2006/main" w="0">
            <a:noFill/>
            <a:prstDash val="solid"/>
          </a:ln>
        </p:spPr>
      </p:sp>
      <p:sp>
        <p:nvSpPr>
          <p:cNvPr id="17" name="">
            <a:extLst xmlns:a="http://schemas.openxmlformats.org/drawingml/2006/main">
              <a:ext uri="{FF2B5EF4-FFF2-40B4-BE49-F238E27FC236}">
                <a16:creationId xmlns:a16="http://schemas.microsoft.com/office/drawing/2014/main" id="{1B885662-836C-43B8-A935-E14DF0ED45D8}"/>
              </a:ext>
            </a:extLst>
          </p:cNvPr>
          <p:cNvSpPr>
            <a:spLocks xmlns:a="http://schemas.openxmlformats.org/drawingml/2006/main" noGrp="1"/>
          </p:cNvSpPr>
          <p:nvPr/>
        </p:nvSpPr>
        <p:spPr>
          <a:xfrm xmlns:a="http://schemas.openxmlformats.org/drawingml/2006/main">
            <a:off x="2571750" y="4219575"/>
            <a:ext cx="2476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Tenant and permission model</a:t>
            </a:r>
          </a:p>
        </p:txBody>
      </p:sp>
      <p:sp>
        <p:nvSpPr>
          <p:cNvPr id="18" name="">
            <a:extLst xmlns:a="http://schemas.openxmlformats.org/drawingml/2006/main">
              <a:ext uri="{FF2B5EF4-FFF2-40B4-BE49-F238E27FC236}">
                <a16:creationId xmlns:a16="http://schemas.microsoft.com/office/drawing/2014/main" id="{67F3DA9C-3E60-4452-87D2-987F04D53A1A}"/>
              </a:ext>
            </a:extLst>
          </p:cNvPr>
          <p:cNvSpPr>
            <a:spLocks xmlns:a="http://schemas.openxmlformats.org/drawingml/2006/main" noGrp="1"/>
          </p:cNvSpPr>
          <p:nvPr/>
        </p:nvSpPr>
        <p:spPr>
          <a:xfrm xmlns:a="http://schemas.openxmlformats.org/drawingml/2006/main">
            <a:off x="5276850" y="4219575"/>
            <a:ext cx="41338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0" i="0">
                <a:solidFill>
                  <a:srgbClr val="5F6070"/>
                </a:solidFill>
                <a:latin typeface="Inter"/>
                <a:ea typeface="Inter"/>
                <a:cs typeface="Inter"/>
              </a:defRPr>
            </a:pPr>
            <a:r>
              <a:rPr sz="975" b="0" i="0">
                <a:solidFill>
                  <a:srgbClr val="5F6070"/>
                </a:solidFill>
                <a:latin typeface="Inter"/>
                <a:ea typeface="Inter"/>
                <a:cs typeface="Inter"/>
              </a:rPr>
              <a:t>FASCO, districts, schools, teams, users, admins, coaches</a:t>
            </a:r>
          </a:p>
        </p:txBody>
      </p:sp>
      <p:sp>
        <p:nvSpPr>
          <p:cNvPr id="19" name="">
            <a:extLst xmlns:a="http://schemas.openxmlformats.org/drawingml/2006/main">
              <a:ext uri="{FF2B5EF4-FFF2-40B4-BE49-F238E27FC236}">
                <a16:creationId xmlns:a16="http://schemas.microsoft.com/office/drawing/2014/main" id="{1C8E6F1B-CC12-47DC-8F5E-8988BED9A219}"/>
              </a:ext>
            </a:extLst>
          </p:cNvPr>
          <p:cNvSpPr>
            <a:spLocks xmlns:a="http://schemas.openxmlformats.org/drawingml/2006/main" noGrp="1"/>
          </p:cNvSpPr>
          <p:nvPr/>
        </p:nvSpPr>
        <p:spPr>
          <a:xfrm xmlns:a="http://schemas.openxmlformats.org/drawingml/2006/main">
            <a:off x="2400300" y="4667250"/>
            <a:ext cx="7391400" cy="400050"/>
          </a:xfrm>
          <a:prstGeom xmlns:a="http://schemas.openxmlformats.org/drawingml/2006/main" prst="roundRect">
            <a:avLst>
              <a:gd name="adj" fmla="val 19048"/>
            </a:avLst>
          </a:prstGeom>
          <a:solidFill xmlns:a="http://schemas.openxmlformats.org/drawingml/2006/main">
            <a:srgbClr val="F6F8FB"/>
          </a:solidFill>
          <a:ln xmlns:a="http://schemas.openxmlformats.org/drawingml/2006/main" w="9525">
            <a:solidFill>
              <a:srgbClr val="DCE3EC"/>
            </a:solidFill>
            <a:prstDash val="solid"/>
          </a:ln>
        </p:spPr>
      </p:sp>
      <p:sp>
        <p:nvSpPr>
          <p:cNvPr id="20" name="">
            <a:extLst xmlns:a="http://schemas.openxmlformats.org/drawingml/2006/main">
              <a:ext uri="{FF2B5EF4-FFF2-40B4-BE49-F238E27FC236}">
                <a16:creationId xmlns:a16="http://schemas.microsoft.com/office/drawing/2014/main" id="{D7EA2964-744F-4D90-AC51-8B2C9C810827}"/>
              </a:ext>
            </a:extLst>
          </p:cNvPr>
          <p:cNvSpPr>
            <a:spLocks xmlns:a="http://schemas.openxmlformats.org/drawingml/2006/main" noGrp="1"/>
          </p:cNvSpPr>
          <p:nvPr/>
        </p:nvSpPr>
        <p:spPr>
          <a:xfrm xmlns:a="http://schemas.openxmlformats.org/drawingml/2006/main">
            <a:off x="2609850" y="4781550"/>
            <a:ext cx="171450" cy="171450"/>
          </a:xfrm>
          <a:prstGeom xmlns:a="http://schemas.openxmlformats.org/drawingml/2006/main" prst="ellipse">
            <a:avLst/>
          </a:prstGeom>
          <a:solidFill xmlns:a="http://schemas.openxmlformats.org/drawingml/2006/main">
            <a:srgbClr val="059669"/>
          </a:solidFill>
          <a:ln xmlns:a="http://schemas.openxmlformats.org/drawingml/2006/main" w="0">
            <a:noFill/>
            <a:prstDash val="solid"/>
          </a:ln>
        </p:spPr>
      </p:sp>
      <p:sp>
        <p:nvSpPr>
          <p:cNvPr id="21" name="">
            <a:extLst xmlns:a="http://schemas.openxmlformats.org/drawingml/2006/main">
              <a:ext uri="{FF2B5EF4-FFF2-40B4-BE49-F238E27FC236}">
                <a16:creationId xmlns:a16="http://schemas.microsoft.com/office/drawing/2014/main" id="{B0A9D437-1113-46CC-B38E-02306A32ED1B}"/>
              </a:ext>
            </a:extLst>
          </p:cNvPr>
          <p:cNvSpPr>
            <a:spLocks xmlns:a="http://schemas.openxmlformats.org/drawingml/2006/main" noGrp="1"/>
          </p:cNvSpPr>
          <p:nvPr/>
        </p:nvSpPr>
        <p:spPr>
          <a:xfrm xmlns:a="http://schemas.openxmlformats.org/drawingml/2006/main">
            <a:off x="2895600" y="4772025"/>
            <a:ext cx="2476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Data and workflows</a:t>
            </a:r>
          </a:p>
        </p:txBody>
      </p:sp>
      <p:sp>
        <p:nvSpPr>
          <p:cNvPr id="22" name="">
            <a:extLst xmlns:a="http://schemas.openxmlformats.org/drawingml/2006/main">
              <a:ext uri="{FF2B5EF4-FFF2-40B4-BE49-F238E27FC236}">
                <a16:creationId xmlns:a16="http://schemas.microsoft.com/office/drawing/2014/main" id="{44078D27-F9A8-4496-9BE0-02F65D48F57B}"/>
              </a:ext>
            </a:extLst>
          </p:cNvPr>
          <p:cNvSpPr>
            <a:spLocks xmlns:a="http://schemas.openxmlformats.org/drawingml/2006/main" noGrp="1"/>
          </p:cNvSpPr>
          <p:nvPr/>
        </p:nvSpPr>
        <p:spPr>
          <a:xfrm xmlns:a="http://schemas.openxmlformats.org/drawingml/2006/main">
            <a:off x="5600700" y="4772025"/>
            <a:ext cx="36004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79965"/>
          </a:bodyPr>
          <a:lstStyle xmlns:a="http://schemas.openxmlformats.org/drawingml/2006/main"/>
          <a:p xmlns:a="http://schemas.openxmlformats.org/drawingml/2006/main">
            <a:pPr algn="r">
              <a:lnSpc>
                <a:spcPct val="105000"/>
              </a:lnSpc>
              <a:buNone/>
              <a:defRPr sz="975" b="0" i="0">
                <a:solidFill>
                  <a:srgbClr val="5F6070"/>
                </a:solidFill>
                <a:latin typeface="Inter"/>
                <a:ea typeface="Inter"/>
                <a:cs typeface="Inter"/>
              </a:defRPr>
            </a:pPr>
            <a:r>
              <a:rPr sz="975" b="0" i="0">
                <a:solidFill>
                  <a:srgbClr val="5F6070"/>
                </a:solidFill>
                <a:latin typeface="Inter"/>
                <a:ea typeface="Inter"/>
                <a:cs typeface="Inter"/>
              </a:rPr>
              <a:t>Structured operating data, audit trail, imports, engagement and pattern indicators</a:t>
            </a:r>
          </a:p>
        </p:txBody>
      </p:sp>
      <p:sp>
        <p:nvSpPr>
          <p:cNvPr id="23" name="">
            <a:extLst xmlns:a="http://schemas.openxmlformats.org/drawingml/2006/main">
              <a:ext uri="{FF2B5EF4-FFF2-40B4-BE49-F238E27FC236}">
                <a16:creationId xmlns:a16="http://schemas.microsoft.com/office/drawing/2014/main" id="{044AEA6C-BF98-4ADC-84C7-2AA1EF0CC50D}"/>
              </a:ext>
            </a:extLst>
          </p:cNvPr>
          <p:cNvSpPr>
            <a:spLocks xmlns:a="http://schemas.openxmlformats.org/drawingml/2006/main" noGrp="1"/>
          </p:cNvSpPr>
          <p:nvPr/>
        </p:nvSpPr>
        <p:spPr>
          <a:xfrm xmlns:a="http://schemas.openxmlformats.org/drawingml/2006/main">
            <a:off x="2724150" y="5219700"/>
            <a:ext cx="6743700" cy="400050"/>
          </a:xfrm>
          <a:prstGeom xmlns:a="http://schemas.openxmlformats.org/drawingml/2006/main" prst="roundRect">
            <a:avLst>
              <a:gd name="adj" fmla="val 19048"/>
            </a:avLst>
          </a:prstGeom>
          <a:solidFill xmlns:a="http://schemas.openxmlformats.org/drawingml/2006/main">
            <a:srgbClr val="F6F8FB"/>
          </a:solidFill>
          <a:ln xmlns:a="http://schemas.openxmlformats.org/drawingml/2006/main" w="9525">
            <a:solidFill>
              <a:srgbClr val="DCE3EC"/>
            </a:solidFill>
            <a:prstDash val="solid"/>
          </a:ln>
        </p:spPr>
      </p:sp>
      <p:sp>
        <p:nvSpPr>
          <p:cNvPr id="24" name="">
            <a:extLst xmlns:a="http://schemas.openxmlformats.org/drawingml/2006/main">
              <a:ext uri="{FF2B5EF4-FFF2-40B4-BE49-F238E27FC236}">
                <a16:creationId xmlns:a16="http://schemas.microsoft.com/office/drawing/2014/main" id="{740FD983-A70A-4B88-B7D5-737A761AF394}"/>
              </a:ext>
            </a:extLst>
          </p:cNvPr>
          <p:cNvSpPr>
            <a:spLocks xmlns:a="http://schemas.openxmlformats.org/drawingml/2006/main" noGrp="1"/>
          </p:cNvSpPr>
          <p:nvPr/>
        </p:nvSpPr>
        <p:spPr>
          <a:xfrm xmlns:a="http://schemas.openxmlformats.org/drawingml/2006/main">
            <a:off x="2933700" y="5334000"/>
            <a:ext cx="171450" cy="171450"/>
          </a:xfrm>
          <a:prstGeom xmlns:a="http://schemas.openxmlformats.org/drawingml/2006/main" prst="ellipse">
            <a:avLst/>
          </a:prstGeom>
          <a:solidFill xmlns:a="http://schemas.openxmlformats.org/drawingml/2006/main">
            <a:srgbClr val="7C3AED"/>
          </a:solidFill>
          <a:ln xmlns:a="http://schemas.openxmlformats.org/drawingml/2006/main" w="0">
            <a:noFill/>
            <a:prstDash val="solid"/>
          </a:ln>
        </p:spPr>
      </p:sp>
      <p:sp>
        <p:nvSpPr>
          <p:cNvPr id="25" name="">
            <a:extLst xmlns:a="http://schemas.openxmlformats.org/drawingml/2006/main">
              <a:ext uri="{FF2B5EF4-FFF2-40B4-BE49-F238E27FC236}">
                <a16:creationId xmlns:a16="http://schemas.microsoft.com/office/drawing/2014/main" id="{0F857C92-82A5-4FCF-8B65-417C110993FF}"/>
              </a:ext>
            </a:extLst>
          </p:cNvPr>
          <p:cNvSpPr>
            <a:spLocks xmlns:a="http://schemas.openxmlformats.org/drawingml/2006/main" noGrp="1"/>
          </p:cNvSpPr>
          <p:nvPr/>
        </p:nvSpPr>
        <p:spPr>
          <a:xfrm xmlns:a="http://schemas.openxmlformats.org/drawingml/2006/main">
            <a:off x="3219450" y="5324475"/>
            <a:ext cx="2476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l">
              <a:lnSpc>
                <a:spcPct val="105000"/>
              </a:lnSpc>
              <a:buNone/>
              <a:defRPr sz="1125" b="1" i="0">
                <a:solidFill>
                  <a:srgbClr val="1A1A2E"/>
                </a:solidFill>
                <a:latin typeface="Inter"/>
                <a:ea typeface="Inter"/>
                <a:cs typeface="Inter"/>
              </a:defRPr>
            </a:pPr>
            <a:r>
              <a:rPr sz="1125" b="1" i="0">
                <a:solidFill>
                  <a:srgbClr val="1A1A2E"/>
                </a:solidFill>
                <a:latin typeface="Inter"/>
                <a:ea typeface="Inter"/>
                <a:cs typeface="Inter"/>
              </a:rPr>
              <a:t>Launch operations</a:t>
            </a:r>
          </a:p>
        </p:txBody>
      </p:sp>
      <p:sp>
        <p:nvSpPr>
          <p:cNvPr id="26" name="">
            <a:extLst xmlns:a="http://schemas.openxmlformats.org/drawingml/2006/main">
              <a:ext uri="{FF2B5EF4-FFF2-40B4-BE49-F238E27FC236}">
                <a16:creationId xmlns:a16="http://schemas.microsoft.com/office/drawing/2014/main" id="{E6D7473A-06BE-46CF-A01C-0C72C9633987}"/>
              </a:ext>
            </a:extLst>
          </p:cNvPr>
          <p:cNvSpPr>
            <a:spLocks xmlns:a="http://schemas.openxmlformats.org/drawingml/2006/main" noGrp="1"/>
          </p:cNvSpPr>
          <p:nvPr/>
        </p:nvSpPr>
        <p:spPr>
          <a:xfrm xmlns:a="http://schemas.openxmlformats.org/drawingml/2006/main">
            <a:off x="5924550" y="5324475"/>
            <a:ext cx="30670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3942"/>
          </a:bodyPr>
          <a:lstStyle xmlns:a="http://schemas.openxmlformats.org/drawingml/2006/main"/>
          <a:p xmlns:a="http://schemas.openxmlformats.org/drawingml/2006/main">
            <a:pPr algn="r">
              <a:lnSpc>
                <a:spcPct val="105000"/>
              </a:lnSpc>
              <a:buNone/>
              <a:defRPr sz="975" b="0" i="0">
                <a:solidFill>
                  <a:srgbClr val="5F6070"/>
                </a:solidFill>
                <a:latin typeface="Inter"/>
                <a:ea typeface="Inter"/>
                <a:cs typeface="Inter"/>
              </a:defRPr>
            </a:pPr>
            <a:r>
              <a:rPr sz="975" b="0" i="0">
                <a:solidFill>
                  <a:srgbClr val="5F6070"/>
                </a:solidFill>
                <a:latin typeface="Inter"/>
                <a:ea typeface="Inter"/>
                <a:cs typeface="Inter"/>
              </a:rPr>
              <a:t>Cloudflare deployment, backups, monitoring, QA, support handoff</a:t>
            </a:r>
          </a:p>
        </p:txBody>
      </p:sp>
    </p:spTree>
    <p:extLst>
      <p:ext uri="{BB962C8B-B14F-4D97-AF65-F5344CB8AC3E}">
        <p14:creationId xmlns:p14="http://schemas.microsoft.com/office/powerpoint/2010/main" val="1910948844"/>
      </p:ext>
    </p:extLst>
  </p:cSld>
</p:sld>
</file>

<file path=ppt/slides/slide6.xml><?xml version="1.0" encoding="utf-8"?>
<p:sld xmlns:p="http://schemas.openxmlformats.org/presentationml/2006/main">
  <p:cSld>
    <p:bg>
      <p:bgPr>
        <a:solidFill xmlns:a="http://schemas.openxmlformats.org/drawingml/2006/main">
          <a:srgbClr val="FAF8F5"/>
        </a:solidFill>
      </p:bgPr>
    </p:bg>
    <p:spTree>
      <p:nvGrpSpPr>
        <p:cNvPr id="1" name=""/>
        <p:cNvGrpSpPr/>
        <p:nvPr/>
      </p:nvGrpSpPr>
      <p:grpSpPr>
        <a:xfrm xmlns:a="http://schemas.openxmlformats.org/drawingml/2006/main"/>
      </p:grpSpPr>
      <p:pic>
        <p:nvPicPr>
          <p:cNvPr id="30" name=""/>
          <p:cNvPicPr>
            <a:picLocks xmlns:a="http://schemas.openxmlformats.org/drawingml/2006/main" noChangeAspect="1"/>
          </p:cNvPicPr>
          <p:nvPr/>
        </p:nvPicPr>
        <p:blipFill>
          <a:blip xmlns:r="http://schemas.openxmlformats.org/officeDocument/2006/relationships" xmlns:a="http://schemas.openxmlformats.org/drawingml/2006/main" r:embed="Rb288f246056545fd">
            <a:extLst>
              <a:ext uri="{96DAC541-7B7A-43D3-8B79-37D633B846F1}">
                <asvg:svgBlip xmlns:asvg="http://schemas.microsoft.com/office/drawing/2016/SVG/main" r:embed="R7cbc97b93ffa49e2"/>
              </a:ext>
            </a:extLst>
          </a:blip>
          <a:stretch xmlns:a="http://schemas.openxmlformats.org/drawingml/2006/main"/>
        </p:blipFill>
        <p:spPr>
          <a:xfrm xmlns:a="http://schemas.openxmlformats.org/drawingml/2006/main">
            <a:off x="647700" y="381000"/>
            <a:ext cx="640080" cy="288036"/>
          </a:xfrm>
          <a:prstGeom xmlns:a="http://schemas.openxmlformats.org/drawingml/2006/main" prst="rect">
            <a:avLst/>
          </a:prstGeom>
        </p:spPr>
      </p:pic>
      <p:sp>
        <p:nvSpPr>
          <p:cNvPr id="2" name="">
            <a:extLst xmlns:a="http://schemas.openxmlformats.org/drawingml/2006/main">
              <a:ext uri="{FF2B5EF4-FFF2-40B4-BE49-F238E27FC236}">
                <a16:creationId xmlns:a16="http://schemas.microsoft.com/office/drawing/2014/main" id="{B7945C8D-76F1-427A-A450-C2100ED94FA0}"/>
              </a:ext>
            </a:extLst>
          </p:cNvPr>
          <p:cNvSpPr>
            <a:spLocks xmlns:a="http://schemas.openxmlformats.org/drawingml/2006/main" noGrp="1"/>
          </p:cNvSpPr>
          <p:nvPr/>
        </p:nvSpPr>
        <p:spPr>
          <a:xfrm xmlns:a="http://schemas.openxmlformats.org/drawingml/2006/main">
            <a:off x="1752600" y="457200"/>
            <a:ext cx="6667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B00D68"/>
                </a:solidFill>
                <a:latin typeface="Kode Mono"/>
                <a:ea typeface="Kode Mono"/>
                <a:cs typeface="Kode Mono"/>
              </a:defRPr>
            </a:pPr>
            <a:r>
              <a:rPr sz="825" b="1" i="0">
                <a:solidFill>
                  <a:srgbClr val="B00D68"/>
                </a:solidFill>
                <a:latin typeface="Kode Mono"/>
                <a:ea typeface="Kode Mono"/>
                <a:cs typeface="Kode Mono"/>
              </a:rPr>
              <a:t>SCOPE DISCIPLINE</a:t>
            </a:r>
          </a:p>
        </p:txBody>
      </p:sp>
      <p:sp>
        <p:nvSpPr>
          <p:cNvPr id="3" name="">
            <a:extLst xmlns:a="http://schemas.openxmlformats.org/drawingml/2006/main">
              <a:ext uri="{FF2B5EF4-FFF2-40B4-BE49-F238E27FC236}">
                <a16:creationId xmlns:a16="http://schemas.microsoft.com/office/drawing/2014/main" id="{8FBA721E-579A-4243-A57E-64000B4C4755}"/>
              </a:ext>
            </a:extLst>
          </p:cNvPr>
          <p:cNvSpPr>
            <a:spLocks xmlns:a="http://schemas.openxmlformats.org/drawingml/2006/main" noGrp="1"/>
          </p:cNvSpPr>
          <p:nvPr/>
        </p:nvSpPr>
        <p:spPr>
          <a:xfrm xmlns:a="http://schemas.openxmlformats.org/drawingml/2006/main">
            <a:off x="647700" y="800100"/>
            <a:ext cx="8191500" cy="7429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7744"/>
          </a:bodyPr>
          <a:lstStyle xmlns:a="http://schemas.openxmlformats.org/drawingml/2006/main"/>
          <a:p xmlns:a="http://schemas.openxmlformats.org/drawingml/2006/main">
            <a:pPr algn="l">
              <a:lnSpc>
                <a:spcPct val="95000"/>
              </a:lnSpc>
              <a:buNone/>
              <a:defRPr sz="2625" b="1" i="0">
                <a:solidFill>
                  <a:srgbClr val="1A1A2E"/>
                </a:solidFill>
                <a:latin typeface="Inter"/>
                <a:ea typeface="Inter"/>
                <a:cs typeface="Inter"/>
              </a:defRPr>
            </a:pPr>
            <a:r>
              <a:rPr sz="2625" b="1" i="0">
                <a:solidFill>
                  <a:srgbClr val="1A1A2E"/>
                </a:solidFill>
                <a:latin typeface="Inter"/>
                <a:ea typeface="Inter"/>
                <a:cs typeface="Inter"/>
              </a:rPr>
              <a:t>Launch boundary: admin operating platform for school systems</a:t>
            </a:r>
          </a:p>
        </p:txBody>
      </p:sp>
      <p:sp>
        <p:nvSpPr>
          <p:cNvPr id="4" name="">
            <a:extLst xmlns:a="http://schemas.openxmlformats.org/drawingml/2006/main">
              <a:ext uri="{FF2B5EF4-FFF2-40B4-BE49-F238E27FC236}">
                <a16:creationId xmlns:a16="http://schemas.microsoft.com/office/drawing/2014/main" id="{E93421CC-2E49-424F-AE41-238A691530A0}"/>
              </a:ext>
            </a:extLst>
          </p:cNvPr>
          <p:cNvSpPr>
            <a:spLocks xmlns:a="http://schemas.openxmlformats.org/drawingml/2006/main" noGrp="1"/>
          </p:cNvSpPr>
          <p:nvPr/>
        </p:nvSpPr>
        <p:spPr>
          <a:xfrm xmlns:a="http://schemas.openxmlformats.org/drawingml/2006/main">
            <a:off x="647700" y="6438900"/>
            <a:ext cx="61912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8A96A6"/>
                </a:solidFill>
                <a:latin typeface="Inter"/>
                <a:ea typeface="Inter"/>
                <a:cs typeface="Inter"/>
              </a:defRPr>
            </a:pPr>
            <a:r>
              <a:rPr sz="825" b="1" i="0">
                <a:solidFill>
                  <a:srgbClr val="8A96A6"/>
                </a:solidFill>
                <a:latin typeface="Inter"/>
                <a:ea typeface="Inter"/>
                <a:cs typeface="Inter"/>
              </a:rPr>
              <a:t>Local Nerds | FASCO Alignment Hub | Proposal | June 15, 2026</a:t>
            </a:r>
          </a:p>
        </p:txBody>
      </p:sp>
      <p:sp>
        <p:nvSpPr>
          <p:cNvPr id="5" name="">
            <a:extLst xmlns:a="http://schemas.openxmlformats.org/drawingml/2006/main">
              <a:ext uri="{FF2B5EF4-FFF2-40B4-BE49-F238E27FC236}">
                <a16:creationId xmlns:a16="http://schemas.microsoft.com/office/drawing/2014/main" id="{5C3378AE-2EF9-458B-A3CF-0B63879DE2C0}"/>
              </a:ext>
            </a:extLst>
          </p:cNvPr>
          <p:cNvSpPr>
            <a:spLocks xmlns:a="http://schemas.openxmlformats.org/drawingml/2006/main" noGrp="1"/>
          </p:cNvSpPr>
          <p:nvPr/>
        </p:nvSpPr>
        <p:spPr>
          <a:xfrm xmlns:a="http://schemas.openxmlformats.org/drawingml/2006/main">
            <a:off x="11087100" y="6381750"/>
            <a:ext cx="4572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1" i="0">
                <a:solidFill>
                  <a:srgbClr val="8A96A6"/>
                </a:solidFill>
                <a:latin typeface="Inter"/>
                <a:ea typeface="Inter"/>
                <a:cs typeface="Inter"/>
              </a:defRPr>
            </a:pPr>
            <a:r>
              <a:rPr sz="975" b="1" i="0">
                <a:solidFill>
                  <a:srgbClr val="8A96A6"/>
                </a:solidFill>
                <a:latin typeface="Inter"/>
                <a:ea typeface="Inter"/>
                <a:cs typeface="Inter"/>
              </a:rPr>
              <a:t>06</a:t>
            </a:r>
          </a:p>
        </p:txBody>
      </p:sp>
      <p:sp>
        <p:nvSpPr>
          <p:cNvPr id="6" name="">
            <a:extLst xmlns:a="http://schemas.openxmlformats.org/drawingml/2006/main">
              <a:ext uri="{FF2B5EF4-FFF2-40B4-BE49-F238E27FC236}">
                <a16:creationId xmlns:a16="http://schemas.microsoft.com/office/drawing/2014/main" id="{6794F410-C0C7-4F9F-959C-A0258D032CA3}"/>
              </a:ext>
            </a:extLst>
          </p:cNvPr>
          <p:cNvSpPr>
            <a:spLocks xmlns:a="http://schemas.openxmlformats.org/drawingml/2006/main" noGrp="1"/>
          </p:cNvSpPr>
          <p:nvPr/>
        </p:nvSpPr>
        <p:spPr>
          <a:xfrm xmlns:a="http://schemas.openxmlformats.org/drawingml/2006/main">
            <a:off x="647700" y="6248400"/>
            <a:ext cx="10896600" cy="0"/>
          </a:xfrm>
          <a:prstGeom xmlns:a="http://schemas.openxmlformats.org/drawingml/2006/main" prst="line">
            <a:avLst/>
          </a:prstGeom>
          <a:noFill xmlns:a="http://schemas.openxmlformats.org/drawingml/2006/main"/>
          <a:ln xmlns:a="http://schemas.openxmlformats.org/drawingml/2006/main" w="9525">
            <a:solidFill>
              <a:srgbClr val="D8DEE8"/>
            </a:solidFill>
            <a:prstDash val="solid"/>
          </a:ln>
        </p:spPr>
      </p:sp>
      <p:sp>
        <p:nvSpPr>
          <p:cNvPr id="7" name="">
            <a:extLst xmlns:a="http://schemas.openxmlformats.org/drawingml/2006/main">
              <a:ext uri="{FF2B5EF4-FFF2-40B4-BE49-F238E27FC236}">
                <a16:creationId xmlns:a16="http://schemas.microsoft.com/office/drawing/2014/main" id="{FC098B7F-9F64-4C0D-8BB0-0475FA6748AC}"/>
              </a:ext>
            </a:extLst>
          </p:cNvPr>
          <p:cNvSpPr>
            <a:spLocks xmlns:a="http://schemas.openxmlformats.org/drawingml/2006/main" noGrp="1"/>
          </p:cNvSpPr>
          <p:nvPr/>
        </p:nvSpPr>
        <p:spPr>
          <a:xfrm xmlns:a="http://schemas.openxmlformats.org/drawingml/2006/main">
            <a:off x="647700" y="1600200"/>
            <a:ext cx="8477250" cy="4000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6806"/>
          </a:bodyPr>
          <a:lstStyle xmlns:a="http://schemas.openxmlformats.org/drawingml/2006/main"/>
          <a:p xmlns:a="http://schemas.openxmlformats.org/drawingml/2006/main">
            <a:pPr algn="l">
              <a:lnSpc>
                <a:spcPct val="112000"/>
              </a:lnSpc>
              <a:buNone/>
              <a:defRPr sz="1350" b="0" i="0">
                <a:solidFill>
                  <a:srgbClr val="5F6070"/>
                </a:solidFill>
                <a:latin typeface="Inter"/>
                <a:ea typeface="Inter"/>
                <a:cs typeface="Inter"/>
              </a:defRPr>
            </a:pPr>
            <a:r>
              <a:rPr sz="1350" b="0" i="0">
                <a:solidFill>
                  <a:srgbClr val="5F6070"/>
                </a:solidFill>
                <a:latin typeface="Inter"/>
                <a:ea typeface="Inter"/>
                <a:cs typeface="Inter"/>
              </a:rPr>
              <a:t>This boundary protects timeline, compliance risk, and price. The v1 build supports FASCO, district, and school-system administrators, leaders, and coaches.</a:t>
            </a:r>
          </a:p>
        </p:txBody>
      </p:sp>
      <p:sp>
        <p:nvSpPr>
          <p:cNvPr id="8" name="">
            <a:extLst xmlns:a="http://schemas.openxmlformats.org/drawingml/2006/main">
              <a:ext uri="{FF2B5EF4-FFF2-40B4-BE49-F238E27FC236}">
                <a16:creationId xmlns:a16="http://schemas.microsoft.com/office/drawing/2014/main" id="{BADD50EB-450B-4679-B540-26D2A5AE5A0C}"/>
              </a:ext>
            </a:extLst>
          </p:cNvPr>
          <p:cNvSpPr>
            <a:spLocks xmlns:a="http://schemas.openxmlformats.org/drawingml/2006/main" noGrp="1"/>
          </p:cNvSpPr>
          <p:nvPr/>
        </p:nvSpPr>
        <p:spPr>
          <a:xfrm xmlns:a="http://schemas.openxmlformats.org/drawingml/2006/main">
            <a:off x="895350" y="2362200"/>
            <a:ext cx="4857750" cy="3200400"/>
          </a:xfrm>
          <a:prstGeom xmlns:a="http://schemas.openxmlformats.org/drawingml/2006/main" prst="roundRect">
            <a:avLst>
              <a:gd name="adj" fmla="val 2381"/>
            </a:avLst>
          </a:prstGeom>
          <a:solidFill xmlns:a="http://schemas.openxmlformats.org/drawingml/2006/main">
            <a:srgbClr val="FFFFFF"/>
          </a:solidFill>
          <a:ln xmlns:a="http://schemas.openxmlformats.org/drawingml/2006/main" w="9525">
            <a:solidFill>
              <a:srgbClr val="D6E7D9"/>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9" name="">
            <a:extLst xmlns:a="http://schemas.openxmlformats.org/drawingml/2006/main">
              <a:ext uri="{FF2B5EF4-FFF2-40B4-BE49-F238E27FC236}">
                <a16:creationId xmlns:a16="http://schemas.microsoft.com/office/drawing/2014/main" id="{C6FD1DD1-653C-425D-B15D-6D390704C74B}"/>
              </a:ext>
            </a:extLst>
          </p:cNvPr>
          <p:cNvSpPr>
            <a:spLocks xmlns:a="http://schemas.openxmlformats.org/drawingml/2006/main" noGrp="1"/>
          </p:cNvSpPr>
          <p:nvPr/>
        </p:nvSpPr>
        <p:spPr>
          <a:xfrm xmlns:a="http://schemas.openxmlformats.org/drawingml/2006/main">
            <a:off x="6438900" y="2362200"/>
            <a:ext cx="4857750" cy="3200400"/>
          </a:xfrm>
          <a:prstGeom xmlns:a="http://schemas.openxmlformats.org/drawingml/2006/main" prst="roundRect">
            <a:avLst>
              <a:gd name="adj" fmla="val 2381"/>
            </a:avLst>
          </a:prstGeom>
          <a:solidFill xmlns:a="http://schemas.openxmlformats.org/drawingml/2006/main">
            <a:srgbClr val="FFFFFF"/>
          </a:solidFill>
          <a:ln xmlns:a="http://schemas.openxmlformats.org/drawingml/2006/main" w="9525">
            <a:solidFill>
              <a:srgbClr val="F1D0C4"/>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0" name="">
            <a:extLst xmlns:a="http://schemas.openxmlformats.org/drawingml/2006/main">
              <a:ext uri="{FF2B5EF4-FFF2-40B4-BE49-F238E27FC236}">
                <a16:creationId xmlns:a16="http://schemas.microsoft.com/office/drawing/2014/main" id="{2F06069A-1FF2-4A8E-BC54-F5C04A017931}"/>
              </a:ext>
            </a:extLst>
          </p:cNvPr>
          <p:cNvSpPr>
            <a:spLocks xmlns:a="http://schemas.openxmlformats.org/drawingml/2006/main" noGrp="1"/>
          </p:cNvSpPr>
          <p:nvPr/>
        </p:nvSpPr>
        <p:spPr>
          <a:xfrm xmlns:a="http://schemas.openxmlformats.org/drawingml/2006/main">
            <a:off x="1238250" y="2686050"/>
            <a:ext cx="2667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2593"/>
          </a:bodyPr>
          <a:lstStyle xmlns:a="http://schemas.openxmlformats.org/drawingml/2006/main"/>
          <a:p xmlns:a="http://schemas.openxmlformats.org/drawingml/2006/main">
            <a:pPr algn="l">
              <a:lnSpc>
                <a:spcPct val="105000"/>
              </a:lnSpc>
              <a:buNone/>
              <a:defRPr sz="1800" b="1" i="0">
                <a:solidFill>
                  <a:srgbClr val="059669"/>
                </a:solidFill>
                <a:latin typeface="Inter"/>
                <a:ea typeface="Inter"/>
                <a:cs typeface="Inter"/>
              </a:defRPr>
            </a:pPr>
            <a:r>
              <a:rPr sz="1800" b="1" i="0">
                <a:solidFill>
                  <a:srgbClr val="059669"/>
                </a:solidFill>
                <a:latin typeface="Inter"/>
                <a:ea typeface="Inter"/>
                <a:cs typeface="Inter"/>
              </a:rPr>
              <a:t>Included in v1</a:t>
            </a:r>
          </a:p>
        </p:txBody>
      </p:sp>
      <p:sp>
        <p:nvSpPr>
          <p:cNvPr id="11" name="">
            <a:extLst xmlns:a="http://schemas.openxmlformats.org/drawingml/2006/main">
              <a:ext uri="{FF2B5EF4-FFF2-40B4-BE49-F238E27FC236}">
                <a16:creationId xmlns:a16="http://schemas.microsoft.com/office/drawing/2014/main" id="{6B196630-66D9-49AB-A3B8-3C139E2D85BC}"/>
              </a:ext>
            </a:extLst>
          </p:cNvPr>
          <p:cNvSpPr>
            <a:spLocks xmlns:a="http://schemas.openxmlformats.org/drawingml/2006/main" noGrp="1"/>
          </p:cNvSpPr>
          <p:nvPr/>
        </p:nvSpPr>
        <p:spPr>
          <a:xfrm xmlns:a="http://schemas.openxmlformats.org/drawingml/2006/main">
            <a:off x="6781800" y="2686050"/>
            <a:ext cx="32385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2593"/>
          </a:bodyPr>
          <a:lstStyle xmlns:a="http://schemas.openxmlformats.org/drawingml/2006/main"/>
          <a:p xmlns:a="http://schemas.openxmlformats.org/drawingml/2006/main">
            <a:pPr algn="l">
              <a:lnSpc>
                <a:spcPct val="105000"/>
              </a:lnSpc>
              <a:buNone/>
              <a:defRPr sz="1800" b="1" i="0">
                <a:solidFill>
                  <a:srgbClr val="DC2626"/>
                </a:solidFill>
                <a:latin typeface="Inter"/>
                <a:ea typeface="Inter"/>
                <a:cs typeface="Inter"/>
              </a:defRPr>
            </a:pPr>
            <a:r>
              <a:rPr sz="1800" b="1" i="0">
                <a:solidFill>
                  <a:srgbClr val="DC2626"/>
                </a:solidFill>
                <a:latin typeface="Inter"/>
                <a:ea typeface="Inter"/>
                <a:cs typeface="Inter"/>
              </a:rPr>
              <a:t>Explicitly out of scope</a:t>
            </a:r>
          </a:p>
        </p:txBody>
      </p:sp>
      <p:sp>
        <p:nvSpPr>
          <p:cNvPr id="12" name="">
            <a:extLst xmlns:a="http://schemas.openxmlformats.org/drawingml/2006/main">
              <a:ext uri="{FF2B5EF4-FFF2-40B4-BE49-F238E27FC236}">
                <a16:creationId xmlns:a16="http://schemas.microsoft.com/office/drawing/2014/main" id="{77A42052-F944-410D-949D-53F99C85B1A7}"/>
              </a:ext>
            </a:extLst>
          </p:cNvPr>
          <p:cNvSpPr>
            <a:spLocks xmlns:a="http://schemas.openxmlformats.org/drawingml/2006/main" noGrp="1"/>
          </p:cNvSpPr>
          <p:nvPr/>
        </p:nvSpPr>
        <p:spPr>
          <a:xfrm xmlns:a="http://schemas.openxmlformats.org/drawingml/2006/main">
            <a:off x="1257300" y="3228975"/>
            <a:ext cx="152400" cy="152400"/>
          </a:xfrm>
          <a:prstGeom xmlns:a="http://schemas.openxmlformats.org/drawingml/2006/main" prst="ellipse">
            <a:avLst/>
          </a:prstGeom>
          <a:solidFill xmlns:a="http://schemas.openxmlformats.org/drawingml/2006/main">
            <a:srgbClr val="059669"/>
          </a:solidFill>
          <a:ln xmlns:a="http://schemas.openxmlformats.org/drawingml/2006/main" w="0">
            <a:noFill/>
            <a:prstDash val="solid"/>
          </a:ln>
        </p:spPr>
      </p:sp>
      <p:sp>
        <p:nvSpPr>
          <p:cNvPr id="13" name="">
            <a:extLst xmlns:a="http://schemas.openxmlformats.org/drawingml/2006/main">
              <a:ext uri="{FF2B5EF4-FFF2-40B4-BE49-F238E27FC236}">
                <a16:creationId xmlns:a16="http://schemas.microsoft.com/office/drawing/2014/main" id="{57193C05-747C-4878-9192-9FE14B06DA55}"/>
              </a:ext>
            </a:extLst>
          </p:cNvPr>
          <p:cNvSpPr>
            <a:spLocks xmlns:a="http://schemas.openxmlformats.org/drawingml/2006/main" noGrp="1"/>
          </p:cNvSpPr>
          <p:nvPr/>
        </p:nvSpPr>
        <p:spPr>
          <a:xfrm xmlns:a="http://schemas.openxmlformats.org/drawingml/2006/main">
            <a:off x="1287780" y="322421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14" name="">
            <a:extLst xmlns:a="http://schemas.openxmlformats.org/drawingml/2006/main">
              <a:ext uri="{FF2B5EF4-FFF2-40B4-BE49-F238E27FC236}">
                <a16:creationId xmlns:a16="http://schemas.microsoft.com/office/drawing/2014/main" id="{3555F90C-6933-46A6-8E40-60F349AB6280}"/>
              </a:ext>
            </a:extLst>
          </p:cNvPr>
          <p:cNvSpPr>
            <a:spLocks xmlns:a="http://schemas.openxmlformats.org/drawingml/2006/main" noGrp="1"/>
          </p:cNvSpPr>
          <p:nvPr/>
        </p:nvSpPr>
        <p:spPr>
          <a:xfrm xmlns:a="http://schemas.openxmlformats.org/drawingml/2006/main">
            <a:off x="1524000" y="320992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75758"/>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FASCO system admins, FASCO coaches, district administrators, school administrators, and site leaders</a:t>
            </a:r>
          </a:p>
        </p:txBody>
      </p:sp>
      <p:sp>
        <p:nvSpPr>
          <p:cNvPr id="15" name="">
            <a:extLst xmlns:a="http://schemas.openxmlformats.org/drawingml/2006/main">
              <a:ext uri="{FF2B5EF4-FFF2-40B4-BE49-F238E27FC236}">
                <a16:creationId xmlns:a16="http://schemas.microsoft.com/office/drawing/2014/main" id="{75D77EB9-9DB3-4C2A-B9BE-264CE0AE1E90}"/>
              </a:ext>
            </a:extLst>
          </p:cNvPr>
          <p:cNvSpPr>
            <a:spLocks xmlns:a="http://schemas.openxmlformats.org/drawingml/2006/main" noGrp="1"/>
          </p:cNvSpPr>
          <p:nvPr/>
        </p:nvSpPr>
        <p:spPr>
          <a:xfrm xmlns:a="http://schemas.openxmlformats.org/drawingml/2006/main">
            <a:off x="1257300" y="3914775"/>
            <a:ext cx="152400" cy="152400"/>
          </a:xfrm>
          <a:prstGeom xmlns:a="http://schemas.openxmlformats.org/drawingml/2006/main" prst="ellipse">
            <a:avLst/>
          </a:prstGeom>
          <a:solidFill xmlns:a="http://schemas.openxmlformats.org/drawingml/2006/main">
            <a:srgbClr val="059669"/>
          </a:solidFill>
          <a:ln xmlns:a="http://schemas.openxmlformats.org/drawingml/2006/main" w="0">
            <a:noFill/>
            <a:prstDash val="solid"/>
          </a:ln>
        </p:spPr>
      </p:sp>
      <p:sp>
        <p:nvSpPr>
          <p:cNvPr id="16" name="">
            <a:extLst xmlns:a="http://schemas.openxmlformats.org/drawingml/2006/main">
              <a:ext uri="{FF2B5EF4-FFF2-40B4-BE49-F238E27FC236}">
                <a16:creationId xmlns:a16="http://schemas.microsoft.com/office/drawing/2014/main" id="{E0E72E06-FF93-4C29-878B-89FFB6400F9F}"/>
              </a:ext>
            </a:extLst>
          </p:cNvPr>
          <p:cNvSpPr>
            <a:spLocks xmlns:a="http://schemas.openxmlformats.org/drawingml/2006/main" noGrp="1"/>
          </p:cNvSpPr>
          <p:nvPr/>
        </p:nvSpPr>
        <p:spPr>
          <a:xfrm xmlns:a="http://schemas.openxmlformats.org/drawingml/2006/main">
            <a:off x="1287780" y="391001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17" name="">
            <a:extLst xmlns:a="http://schemas.openxmlformats.org/drawingml/2006/main">
              <a:ext uri="{FF2B5EF4-FFF2-40B4-BE49-F238E27FC236}">
                <a16:creationId xmlns:a16="http://schemas.microsoft.com/office/drawing/2014/main" id="{70703010-E219-44FF-9606-5DAAFB5C03F4}"/>
              </a:ext>
            </a:extLst>
          </p:cNvPr>
          <p:cNvSpPr>
            <a:spLocks xmlns:a="http://schemas.openxmlformats.org/drawingml/2006/main" noGrp="1"/>
          </p:cNvSpPr>
          <p:nvPr/>
        </p:nvSpPr>
        <p:spPr>
          <a:xfrm xmlns:a="http://schemas.openxmlformats.org/drawingml/2006/main">
            <a:off x="1524000" y="389572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78196"/>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SSO, invites, magic links, account setup, roles, permissions, and coach read-only visibility</a:t>
            </a:r>
          </a:p>
        </p:txBody>
      </p:sp>
      <p:sp>
        <p:nvSpPr>
          <p:cNvPr id="18" name="">
            <a:extLst xmlns:a="http://schemas.openxmlformats.org/drawingml/2006/main">
              <a:ext uri="{FF2B5EF4-FFF2-40B4-BE49-F238E27FC236}">
                <a16:creationId xmlns:a16="http://schemas.microsoft.com/office/drawing/2014/main" id="{329263A2-A4D7-4E12-BB01-77360517F68F}"/>
              </a:ext>
            </a:extLst>
          </p:cNvPr>
          <p:cNvSpPr>
            <a:spLocks xmlns:a="http://schemas.openxmlformats.org/drawingml/2006/main" noGrp="1"/>
          </p:cNvSpPr>
          <p:nvPr/>
        </p:nvSpPr>
        <p:spPr>
          <a:xfrm xmlns:a="http://schemas.openxmlformats.org/drawingml/2006/main">
            <a:off x="1257300" y="4600575"/>
            <a:ext cx="152400" cy="152400"/>
          </a:xfrm>
          <a:prstGeom xmlns:a="http://schemas.openxmlformats.org/drawingml/2006/main" prst="ellipse">
            <a:avLst/>
          </a:prstGeom>
          <a:solidFill xmlns:a="http://schemas.openxmlformats.org/drawingml/2006/main">
            <a:srgbClr val="059669"/>
          </a:solidFill>
          <a:ln xmlns:a="http://schemas.openxmlformats.org/drawingml/2006/main" w="0">
            <a:noFill/>
            <a:prstDash val="solid"/>
          </a:ln>
        </p:spPr>
      </p:sp>
      <p:sp>
        <p:nvSpPr>
          <p:cNvPr id="19" name="">
            <a:extLst xmlns:a="http://schemas.openxmlformats.org/drawingml/2006/main">
              <a:ext uri="{FF2B5EF4-FFF2-40B4-BE49-F238E27FC236}">
                <a16:creationId xmlns:a16="http://schemas.microsoft.com/office/drawing/2014/main" id="{3CD6B9FA-0FD5-4539-8496-46C538BFD64D}"/>
              </a:ext>
            </a:extLst>
          </p:cNvPr>
          <p:cNvSpPr>
            <a:spLocks xmlns:a="http://schemas.openxmlformats.org/drawingml/2006/main" noGrp="1"/>
          </p:cNvSpPr>
          <p:nvPr/>
        </p:nvSpPr>
        <p:spPr>
          <a:xfrm xmlns:a="http://schemas.openxmlformats.org/drawingml/2006/main">
            <a:off x="1287780" y="459581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20" name="">
            <a:extLst xmlns:a="http://schemas.openxmlformats.org/drawingml/2006/main">
              <a:ext uri="{FF2B5EF4-FFF2-40B4-BE49-F238E27FC236}">
                <a16:creationId xmlns:a16="http://schemas.microsoft.com/office/drawing/2014/main" id="{35368312-903C-4178-9E16-103FCB81E78C}"/>
              </a:ext>
            </a:extLst>
          </p:cNvPr>
          <p:cNvSpPr>
            <a:spLocks xmlns:a="http://schemas.openxmlformats.org/drawingml/2006/main" noGrp="1"/>
          </p:cNvSpPr>
          <p:nvPr/>
        </p:nvSpPr>
        <p:spPr>
          <a:xfrm xmlns:a="http://schemas.openxmlformats.org/drawingml/2006/main">
            <a:off x="1524000" y="458152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Core FASCO modules with persistent data and launch-ready testing</a:t>
            </a:r>
          </a:p>
        </p:txBody>
      </p:sp>
      <p:sp>
        <p:nvSpPr>
          <p:cNvPr id="21" name="">
            <a:extLst xmlns:a="http://schemas.openxmlformats.org/drawingml/2006/main">
              <a:ext uri="{FF2B5EF4-FFF2-40B4-BE49-F238E27FC236}">
                <a16:creationId xmlns:a16="http://schemas.microsoft.com/office/drawing/2014/main" id="{79DD997C-15AA-4725-9A79-BC66A7E71278}"/>
              </a:ext>
            </a:extLst>
          </p:cNvPr>
          <p:cNvSpPr>
            <a:spLocks xmlns:a="http://schemas.openxmlformats.org/drawingml/2006/main" noGrp="1"/>
          </p:cNvSpPr>
          <p:nvPr/>
        </p:nvSpPr>
        <p:spPr>
          <a:xfrm xmlns:a="http://schemas.openxmlformats.org/drawingml/2006/main">
            <a:off x="6800850" y="3228975"/>
            <a:ext cx="152400" cy="152400"/>
          </a:xfrm>
          <a:prstGeom xmlns:a="http://schemas.openxmlformats.org/drawingml/2006/main" prst="ellipse">
            <a:avLst/>
          </a:prstGeom>
          <a:solidFill xmlns:a="http://schemas.openxmlformats.org/drawingml/2006/main">
            <a:srgbClr val="DC2626"/>
          </a:solidFill>
          <a:ln xmlns:a="http://schemas.openxmlformats.org/drawingml/2006/main" w="0">
            <a:noFill/>
            <a:prstDash val="solid"/>
          </a:ln>
        </p:spPr>
      </p:sp>
      <p:sp>
        <p:nvSpPr>
          <p:cNvPr id="22" name="">
            <a:extLst xmlns:a="http://schemas.openxmlformats.org/drawingml/2006/main">
              <a:ext uri="{FF2B5EF4-FFF2-40B4-BE49-F238E27FC236}">
                <a16:creationId xmlns:a16="http://schemas.microsoft.com/office/drawing/2014/main" id="{F2FF4274-C685-423E-915E-99C4FAC3EACF}"/>
              </a:ext>
            </a:extLst>
          </p:cNvPr>
          <p:cNvSpPr>
            <a:spLocks xmlns:a="http://schemas.openxmlformats.org/drawingml/2006/main" noGrp="1"/>
          </p:cNvSpPr>
          <p:nvPr/>
        </p:nvSpPr>
        <p:spPr>
          <a:xfrm xmlns:a="http://schemas.openxmlformats.org/drawingml/2006/main">
            <a:off x="6831330" y="322421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23" name="">
            <a:extLst xmlns:a="http://schemas.openxmlformats.org/drawingml/2006/main">
              <a:ext uri="{FF2B5EF4-FFF2-40B4-BE49-F238E27FC236}">
                <a16:creationId xmlns:a16="http://schemas.microsoft.com/office/drawing/2014/main" id="{41526C74-7A4E-4911-B829-3C22288E4102}"/>
              </a:ext>
            </a:extLst>
          </p:cNvPr>
          <p:cNvSpPr>
            <a:spLocks xmlns:a="http://schemas.openxmlformats.org/drawingml/2006/main" noGrp="1"/>
          </p:cNvSpPr>
          <p:nvPr/>
        </p:nvSpPr>
        <p:spPr>
          <a:xfrm xmlns:a="http://schemas.openxmlformats.org/drawingml/2006/main">
            <a:off x="7067550" y="320992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1289"/>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Learner accounts, learner-facing workflows, learner data, or classroom record systems</a:t>
            </a:r>
          </a:p>
        </p:txBody>
      </p:sp>
      <p:sp>
        <p:nvSpPr>
          <p:cNvPr id="24" name="">
            <a:extLst xmlns:a="http://schemas.openxmlformats.org/drawingml/2006/main">
              <a:ext uri="{FF2B5EF4-FFF2-40B4-BE49-F238E27FC236}">
                <a16:creationId xmlns:a16="http://schemas.microsoft.com/office/drawing/2014/main" id="{C623D49E-18B1-470F-8D24-2D1A6ECA6FB0}"/>
              </a:ext>
            </a:extLst>
          </p:cNvPr>
          <p:cNvSpPr>
            <a:spLocks xmlns:a="http://schemas.openxmlformats.org/drawingml/2006/main" noGrp="1"/>
          </p:cNvSpPr>
          <p:nvPr/>
        </p:nvSpPr>
        <p:spPr>
          <a:xfrm xmlns:a="http://schemas.openxmlformats.org/drawingml/2006/main">
            <a:off x="6800850" y="3914775"/>
            <a:ext cx="152400" cy="152400"/>
          </a:xfrm>
          <a:prstGeom xmlns:a="http://schemas.openxmlformats.org/drawingml/2006/main" prst="ellipse">
            <a:avLst/>
          </a:prstGeom>
          <a:solidFill xmlns:a="http://schemas.openxmlformats.org/drawingml/2006/main">
            <a:srgbClr val="DC2626"/>
          </a:solidFill>
          <a:ln xmlns:a="http://schemas.openxmlformats.org/drawingml/2006/main" w="0">
            <a:noFill/>
            <a:prstDash val="solid"/>
          </a:ln>
        </p:spPr>
      </p:sp>
      <p:sp>
        <p:nvSpPr>
          <p:cNvPr id="25" name="">
            <a:extLst xmlns:a="http://schemas.openxmlformats.org/drawingml/2006/main">
              <a:ext uri="{FF2B5EF4-FFF2-40B4-BE49-F238E27FC236}">
                <a16:creationId xmlns:a16="http://schemas.microsoft.com/office/drawing/2014/main" id="{B4075895-0E92-42C3-A501-2EA534631330}"/>
              </a:ext>
            </a:extLst>
          </p:cNvPr>
          <p:cNvSpPr>
            <a:spLocks xmlns:a="http://schemas.openxmlformats.org/drawingml/2006/main" noGrp="1"/>
          </p:cNvSpPr>
          <p:nvPr/>
        </p:nvSpPr>
        <p:spPr>
          <a:xfrm xmlns:a="http://schemas.openxmlformats.org/drawingml/2006/main">
            <a:off x="6831330" y="391001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26" name="">
            <a:extLst xmlns:a="http://schemas.openxmlformats.org/drawingml/2006/main">
              <a:ext uri="{FF2B5EF4-FFF2-40B4-BE49-F238E27FC236}">
                <a16:creationId xmlns:a16="http://schemas.microsoft.com/office/drawing/2014/main" id="{CAEFEA7D-4898-4400-8318-9F71E1EBE6C2}"/>
              </a:ext>
            </a:extLst>
          </p:cNvPr>
          <p:cNvSpPr>
            <a:spLocks xmlns:a="http://schemas.openxmlformats.org/drawingml/2006/main" noGrp="1"/>
          </p:cNvSpPr>
          <p:nvPr/>
        </p:nvSpPr>
        <p:spPr>
          <a:xfrm xmlns:a="http://schemas.openxmlformats.org/drawingml/2006/main">
            <a:off x="7067550" y="389572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3654"/>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SIS, LMS, OneRoster, LTI, ClassLink, Clever, or other classroom-system integrations</a:t>
            </a:r>
          </a:p>
        </p:txBody>
      </p:sp>
      <p:sp>
        <p:nvSpPr>
          <p:cNvPr id="27" name="">
            <a:extLst xmlns:a="http://schemas.openxmlformats.org/drawingml/2006/main">
              <a:ext uri="{FF2B5EF4-FFF2-40B4-BE49-F238E27FC236}">
                <a16:creationId xmlns:a16="http://schemas.microsoft.com/office/drawing/2014/main" id="{CA1C8FF3-A087-4755-B07E-4EE592B1E3F3}"/>
              </a:ext>
            </a:extLst>
          </p:cNvPr>
          <p:cNvSpPr>
            <a:spLocks xmlns:a="http://schemas.openxmlformats.org/drawingml/2006/main" noGrp="1"/>
          </p:cNvSpPr>
          <p:nvPr/>
        </p:nvSpPr>
        <p:spPr>
          <a:xfrm xmlns:a="http://schemas.openxmlformats.org/drawingml/2006/main">
            <a:off x="6800850" y="4600575"/>
            <a:ext cx="152400" cy="152400"/>
          </a:xfrm>
          <a:prstGeom xmlns:a="http://schemas.openxmlformats.org/drawingml/2006/main" prst="ellipse">
            <a:avLst/>
          </a:prstGeom>
          <a:solidFill xmlns:a="http://schemas.openxmlformats.org/drawingml/2006/main">
            <a:srgbClr val="DC2626"/>
          </a:solidFill>
          <a:ln xmlns:a="http://schemas.openxmlformats.org/drawingml/2006/main" w="0">
            <a:noFill/>
            <a:prstDash val="solid"/>
          </a:ln>
        </p:spPr>
      </p:sp>
      <p:sp>
        <p:nvSpPr>
          <p:cNvPr id="28" name="">
            <a:extLst xmlns:a="http://schemas.openxmlformats.org/drawingml/2006/main">
              <a:ext uri="{FF2B5EF4-FFF2-40B4-BE49-F238E27FC236}">
                <a16:creationId xmlns:a16="http://schemas.microsoft.com/office/drawing/2014/main" id="{670202BB-4884-4DC1-B6DC-418D9E6FBC4B}"/>
              </a:ext>
            </a:extLst>
          </p:cNvPr>
          <p:cNvSpPr>
            <a:spLocks xmlns:a="http://schemas.openxmlformats.org/drawingml/2006/main" noGrp="1"/>
          </p:cNvSpPr>
          <p:nvPr/>
        </p:nvSpPr>
        <p:spPr>
          <a:xfrm xmlns:a="http://schemas.openxmlformats.org/drawingml/2006/main">
            <a:off x="6831330" y="4595813"/>
            <a:ext cx="95250" cy="114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5238"/>
          </a:bodyPr>
          <a:lstStyle xmlns:a="http://schemas.openxmlformats.org/drawingml/2006/main"/>
          <a:p xmlns:a="http://schemas.openxmlformats.org/drawingml/2006/main">
            <a:pPr algn="ctr">
              <a:lnSpc>
                <a:spcPct val="105000"/>
              </a:lnSpc>
              <a:buNone/>
              <a:defRPr sz="750" b="1" i="0">
                <a:solidFill>
                  <a:srgbClr val="FFFFFF"/>
                </a:solidFill>
                <a:latin typeface="Inter"/>
                <a:ea typeface="Inter"/>
                <a:cs typeface="Inter"/>
              </a:defRPr>
            </a:pPr>
            <a:r>
              <a:rPr sz="750" b="1" i="0">
                <a:solidFill>
                  <a:srgbClr val="FFFFFF"/>
                </a:solidFill>
                <a:latin typeface="Inter"/>
                <a:ea typeface="Inter"/>
                <a:cs typeface="Inter"/>
              </a:rPr>
              <a:t>✓</a:t>
            </a:r>
          </a:p>
        </p:txBody>
      </p:sp>
      <p:sp>
        <p:nvSpPr>
          <p:cNvPr id="29" name="">
            <a:extLst xmlns:a="http://schemas.openxmlformats.org/drawingml/2006/main">
              <a:ext uri="{FF2B5EF4-FFF2-40B4-BE49-F238E27FC236}">
                <a16:creationId xmlns:a16="http://schemas.microsoft.com/office/drawing/2014/main" id="{A9C53E20-A9A8-4CF2-8078-8E0148D1EAEC}"/>
              </a:ext>
            </a:extLst>
          </p:cNvPr>
          <p:cNvSpPr>
            <a:spLocks xmlns:a="http://schemas.openxmlformats.org/drawingml/2006/main" noGrp="1"/>
          </p:cNvSpPr>
          <p:nvPr/>
        </p:nvSpPr>
        <p:spPr>
          <a:xfrm xmlns:a="http://schemas.openxmlformats.org/drawingml/2006/main">
            <a:off x="7067550" y="4581525"/>
            <a:ext cx="41910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75758"/>
          </a:bodyPr>
          <a:lstStyle xmlns:a="http://schemas.openxmlformats.org/drawingml/2006/main"/>
          <a:p xmlns:a="http://schemas.openxmlformats.org/drawingml/2006/main">
            <a:pPr algn="l">
              <a:lnSpc>
                <a:spcPct val="110000"/>
              </a:lnSpc>
              <a:buNone/>
              <a:defRPr sz="1050" b="0" i="0">
                <a:solidFill>
                  <a:srgbClr val="1A1A2E"/>
                </a:solidFill>
                <a:latin typeface="Inter"/>
                <a:ea typeface="Inter"/>
                <a:cs typeface="Inter"/>
              </a:defRPr>
            </a:pPr>
            <a:r>
              <a:rPr sz="1050" b="0" i="0">
                <a:solidFill>
                  <a:srgbClr val="1A1A2E"/>
                </a:solidFill>
                <a:latin typeface="Inter"/>
                <a:ea typeface="Inter"/>
                <a:cs typeface="Inter"/>
              </a:rPr>
              <a:t>AI features, native mobile apps, public API, full Ninety parity, payment portal, or advanced reporting</a:t>
            </a:r>
          </a:p>
        </p:txBody>
      </p:sp>
    </p:spTree>
    <p:extLst>
      <p:ext uri="{BB962C8B-B14F-4D97-AF65-F5344CB8AC3E}">
        <p14:creationId xmlns:p14="http://schemas.microsoft.com/office/powerpoint/2010/main" val="1150694079"/>
      </p:ext>
    </p:extLst>
  </p:cSld>
</p:sld>
</file>

<file path=ppt/slides/slide7.xml><?xml version="1.0" encoding="utf-8"?>
<p:sld xmlns:p="http://schemas.openxmlformats.org/presentationml/2006/main">
  <p:cSld>
    <p:bg>
      <p:bgPr>
        <a:solidFill xmlns:a="http://schemas.openxmlformats.org/drawingml/2006/main">
          <a:srgbClr val="FAF8F5"/>
        </a:solidFill>
      </p:bgPr>
    </p:bg>
    <p:spTree>
      <p:nvGrpSpPr>
        <p:cNvPr id="1" name=""/>
        <p:cNvGrpSpPr/>
        <p:nvPr/>
      </p:nvGrpSpPr>
      <p:grpSpPr>
        <a:xfrm xmlns:a="http://schemas.openxmlformats.org/drawingml/2006/main"/>
      </p:grpSpPr>
      <p:pic>
        <p:nvPicPr>
          <p:cNvPr id="11" name=""/>
          <p:cNvPicPr>
            <a:picLocks xmlns:a="http://schemas.openxmlformats.org/drawingml/2006/main" noChangeAspect="1"/>
          </p:cNvPicPr>
          <p:nvPr/>
        </p:nvPicPr>
        <p:blipFill>
          <a:blip xmlns:r="http://schemas.openxmlformats.org/officeDocument/2006/relationships" xmlns:a="http://schemas.openxmlformats.org/drawingml/2006/main" r:embed="R23331c289ed54378">
            <a:extLst>
              <a:ext uri="{96DAC541-7B7A-43D3-8B79-37D633B846F1}">
                <asvg:svgBlip xmlns:asvg="http://schemas.microsoft.com/office/drawing/2016/SVG/main" r:embed="Rd20e3915114a4356"/>
              </a:ext>
            </a:extLst>
          </a:blip>
          <a:stretch xmlns:a="http://schemas.openxmlformats.org/drawingml/2006/main"/>
        </p:blipFill>
        <p:spPr>
          <a:xfrm xmlns:a="http://schemas.openxmlformats.org/drawingml/2006/main">
            <a:off x="647700" y="381000"/>
            <a:ext cx="640080" cy="288036"/>
          </a:xfrm>
          <a:prstGeom xmlns:a="http://schemas.openxmlformats.org/drawingml/2006/main" prst="rect">
            <a:avLst/>
          </a:prstGeom>
        </p:spPr>
      </p:pic>
      <p:sp>
        <p:nvSpPr>
          <p:cNvPr id="2" name="">
            <a:extLst xmlns:a="http://schemas.openxmlformats.org/drawingml/2006/main">
              <a:ext uri="{FF2B5EF4-FFF2-40B4-BE49-F238E27FC236}">
                <a16:creationId xmlns:a16="http://schemas.microsoft.com/office/drawing/2014/main" id="{6113740E-E4AC-4CB0-B4C1-19B413A32016}"/>
              </a:ext>
            </a:extLst>
          </p:cNvPr>
          <p:cNvSpPr>
            <a:spLocks xmlns:a="http://schemas.openxmlformats.org/drawingml/2006/main" noGrp="1"/>
          </p:cNvSpPr>
          <p:nvPr/>
        </p:nvSpPr>
        <p:spPr>
          <a:xfrm xmlns:a="http://schemas.openxmlformats.org/drawingml/2006/main">
            <a:off x="1752600" y="457200"/>
            <a:ext cx="6667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B00D68"/>
                </a:solidFill>
                <a:latin typeface="Kode Mono"/>
                <a:ea typeface="Kode Mono"/>
                <a:cs typeface="Kode Mono"/>
              </a:defRPr>
            </a:pPr>
            <a:r>
              <a:rPr sz="825" b="1" i="0">
                <a:solidFill>
                  <a:srgbClr val="B00D68"/>
                </a:solidFill>
                <a:latin typeface="Kode Mono"/>
                <a:ea typeface="Kode Mono"/>
                <a:cs typeface="Kode Mono"/>
              </a:rPr>
              <a:t>ACCESS DESIGN</a:t>
            </a:r>
          </a:p>
        </p:txBody>
      </p:sp>
      <p:sp>
        <p:nvSpPr>
          <p:cNvPr id="3" name="">
            <a:extLst xmlns:a="http://schemas.openxmlformats.org/drawingml/2006/main">
              <a:ext uri="{FF2B5EF4-FFF2-40B4-BE49-F238E27FC236}">
                <a16:creationId xmlns:a16="http://schemas.microsoft.com/office/drawing/2014/main" id="{CC3D11A4-5E56-4907-AB90-2E4E337322E2}"/>
              </a:ext>
            </a:extLst>
          </p:cNvPr>
          <p:cNvSpPr>
            <a:spLocks xmlns:a="http://schemas.openxmlformats.org/drawingml/2006/main" noGrp="1"/>
          </p:cNvSpPr>
          <p:nvPr/>
        </p:nvSpPr>
        <p:spPr>
          <a:xfrm xmlns:a="http://schemas.openxmlformats.org/drawingml/2006/main">
            <a:off x="647700" y="800100"/>
            <a:ext cx="8191500" cy="7429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95000"/>
              </a:lnSpc>
              <a:buNone/>
              <a:defRPr sz="2625" b="1" i="0">
                <a:solidFill>
                  <a:srgbClr val="1A1A2E"/>
                </a:solidFill>
                <a:latin typeface="Inter"/>
                <a:ea typeface="Inter"/>
                <a:cs typeface="Inter"/>
              </a:defRPr>
            </a:pPr>
            <a:r>
              <a:rPr sz="2625" b="1" i="0">
                <a:solidFill>
                  <a:srgbClr val="1A1A2E"/>
                </a:solidFill>
                <a:latin typeface="Inter"/>
                <a:ea typeface="Inter"/>
                <a:cs typeface="Inter"/>
              </a:rPr>
              <a:t>Role model protects districts and coach visibility</a:t>
            </a:r>
          </a:p>
        </p:txBody>
      </p:sp>
      <p:sp>
        <p:nvSpPr>
          <p:cNvPr id="4" name="">
            <a:extLst xmlns:a="http://schemas.openxmlformats.org/drawingml/2006/main">
              <a:ext uri="{FF2B5EF4-FFF2-40B4-BE49-F238E27FC236}">
                <a16:creationId xmlns:a16="http://schemas.microsoft.com/office/drawing/2014/main" id="{D8A07C36-BDFF-4FFF-A79A-32E53584905B}"/>
              </a:ext>
            </a:extLst>
          </p:cNvPr>
          <p:cNvSpPr>
            <a:spLocks xmlns:a="http://schemas.openxmlformats.org/drawingml/2006/main" noGrp="1"/>
          </p:cNvSpPr>
          <p:nvPr/>
        </p:nvSpPr>
        <p:spPr>
          <a:xfrm xmlns:a="http://schemas.openxmlformats.org/drawingml/2006/main">
            <a:off x="647700" y="6438900"/>
            <a:ext cx="61912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8A96A6"/>
                </a:solidFill>
                <a:latin typeface="Inter"/>
                <a:ea typeface="Inter"/>
                <a:cs typeface="Inter"/>
              </a:defRPr>
            </a:pPr>
            <a:r>
              <a:rPr sz="825" b="1" i="0">
                <a:solidFill>
                  <a:srgbClr val="8A96A6"/>
                </a:solidFill>
                <a:latin typeface="Inter"/>
                <a:ea typeface="Inter"/>
                <a:cs typeface="Inter"/>
              </a:rPr>
              <a:t>Local Nerds | FASCO Alignment Hub | Proposal | June 15, 2026</a:t>
            </a:r>
          </a:p>
        </p:txBody>
      </p:sp>
      <p:sp>
        <p:nvSpPr>
          <p:cNvPr id="5" name="">
            <a:extLst xmlns:a="http://schemas.openxmlformats.org/drawingml/2006/main">
              <a:ext uri="{FF2B5EF4-FFF2-40B4-BE49-F238E27FC236}">
                <a16:creationId xmlns:a16="http://schemas.microsoft.com/office/drawing/2014/main" id="{C7372DA9-280F-4C49-A1C5-CD12E71D98D6}"/>
              </a:ext>
            </a:extLst>
          </p:cNvPr>
          <p:cNvSpPr>
            <a:spLocks xmlns:a="http://schemas.openxmlformats.org/drawingml/2006/main" noGrp="1"/>
          </p:cNvSpPr>
          <p:nvPr/>
        </p:nvSpPr>
        <p:spPr>
          <a:xfrm xmlns:a="http://schemas.openxmlformats.org/drawingml/2006/main">
            <a:off x="11087100" y="6381750"/>
            <a:ext cx="4572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1" i="0">
                <a:solidFill>
                  <a:srgbClr val="8A96A6"/>
                </a:solidFill>
                <a:latin typeface="Inter"/>
                <a:ea typeface="Inter"/>
                <a:cs typeface="Inter"/>
              </a:defRPr>
            </a:pPr>
            <a:r>
              <a:rPr sz="975" b="1" i="0">
                <a:solidFill>
                  <a:srgbClr val="8A96A6"/>
                </a:solidFill>
                <a:latin typeface="Inter"/>
                <a:ea typeface="Inter"/>
                <a:cs typeface="Inter"/>
              </a:rPr>
              <a:t>07</a:t>
            </a:r>
          </a:p>
        </p:txBody>
      </p:sp>
      <p:sp>
        <p:nvSpPr>
          <p:cNvPr id="6" name="">
            <a:extLst xmlns:a="http://schemas.openxmlformats.org/drawingml/2006/main">
              <a:ext uri="{FF2B5EF4-FFF2-40B4-BE49-F238E27FC236}">
                <a16:creationId xmlns:a16="http://schemas.microsoft.com/office/drawing/2014/main" id="{4B5084EE-49F1-41F8-8986-55A0FA5F6766}"/>
              </a:ext>
            </a:extLst>
          </p:cNvPr>
          <p:cNvSpPr>
            <a:spLocks xmlns:a="http://schemas.openxmlformats.org/drawingml/2006/main" noGrp="1"/>
          </p:cNvSpPr>
          <p:nvPr/>
        </p:nvSpPr>
        <p:spPr>
          <a:xfrm xmlns:a="http://schemas.openxmlformats.org/drawingml/2006/main">
            <a:off x="647700" y="6248400"/>
            <a:ext cx="10896600" cy="0"/>
          </a:xfrm>
          <a:prstGeom xmlns:a="http://schemas.openxmlformats.org/drawingml/2006/main" prst="line">
            <a:avLst/>
          </a:prstGeom>
          <a:noFill xmlns:a="http://schemas.openxmlformats.org/drawingml/2006/main"/>
          <a:ln xmlns:a="http://schemas.openxmlformats.org/drawingml/2006/main" w="9525">
            <a:solidFill>
              <a:srgbClr val="D8DEE8"/>
            </a:solidFill>
            <a:prstDash val="solid"/>
          </a:ln>
        </p:spPr>
      </p:sp>
      <p:sp>
        <p:nvSpPr>
          <p:cNvPr id="7" name="">
            <a:extLst xmlns:a="http://schemas.openxmlformats.org/drawingml/2006/main">
              <a:ext uri="{FF2B5EF4-FFF2-40B4-BE49-F238E27FC236}">
                <a16:creationId xmlns:a16="http://schemas.microsoft.com/office/drawing/2014/main" id="{3B1BB8F2-31A3-457C-BF66-1C89143C5376}"/>
              </a:ext>
            </a:extLst>
          </p:cNvPr>
          <p:cNvSpPr>
            <a:spLocks xmlns:a="http://schemas.openxmlformats.org/drawingml/2006/main" noGrp="1"/>
          </p:cNvSpPr>
          <p:nvPr/>
        </p:nvSpPr>
        <p:spPr>
          <a:xfrm xmlns:a="http://schemas.openxmlformats.org/drawingml/2006/main">
            <a:off x="647700" y="1600200"/>
            <a:ext cx="8763000" cy="4000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3392"/>
          </a:bodyPr>
          <a:lstStyle xmlns:a="http://schemas.openxmlformats.org/drawingml/2006/main"/>
          <a:p xmlns:a="http://schemas.openxmlformats.org/drawingml/2006/main">
            <a:pPr algn="l">
              <a:lnSpc>
                <a:spcPct val="112000"/>
              </a:lnSpc>
              <a:buNone/>
              <a:defRPr sz="1350" b="0" i="0">
                <a:solidFill>
                  <a:srgbClr val="5F6070"/>
                </a:solidFill>
                <a:latin typeface="Inter"/>
                <a:ea typeface="Inter"/>
                <a:cs typeface="Inter"/>
              </a:defRPr>
            </a:pPr>
            <a:r>
              <a:rPr sz="1350" b="0" i="0">
                <a:solidFill>
                  <a:srgbClr val="5F6070"/>
                </a:solidFill>
                <a:latin typeface="Inter"/>
                <a:ea typeface="Inter"/>
                <a:cs typeface="Inter"/>
              </a:rPr>
              <a:t>The access model is a core deliverable, not an admin detail. It decides who can see, manage, or only observe district data.</a:t>
            </a:r>
          </a:p>
        </p:txBody>
      </p:sp>
      <p:graphicFrame>
        <p:nvGraphicFramePr>
          <p:cNvPr id="18" name=""/>
          <p:cNvGraphicFramePr/>
          <p:nvPr/>
        </p:nvGraphicFramePr>
        <p:xfrm>
          <a:off xmlns:a="http://schemas.openxmlformats.org/drawingml/2006/main" x="819150" y="2343150"/>
          <a:ext xmlns:a="http://schemas.openxmlformats.org/drawingml/2006/main" cx="10553700" cy="2857500"/>
        </p:xfrm>
        <a:graphic xmlns:a="http://schemas.openxmlformats.org/drawingml/2006/main">
          <a:graphicData uri="http://schemas.openxmlformats.org/drawingml/2006/table">
            <a:tbl>
              <a:tblPr firstRow="1" bandRow="1"/>
              <a:tblGrid>
                <a:gridCol w="3517900"/>
                <a:gridCol w="3517900"/>
                <a:gridCol w="3517900"/>
              </a:tblGrid>
              <a:tr h="476250">
                <a:tc>
                  <a:txBody>
                    <a:bodyPr/>
                    <a:lstStyle/>
                    <a:p>
                      <a:r>
                        <a:rPr sz="1050" b="1">
                          <a:solidFill>
                            <a:srgbClr val="FFFFFF"/>
                          </a:solidFill>
                          <a:latin typeface="Inter"/>
                          <a:ea typeface="Inter"/>
                          <a:cs typeface="Inter"/>
                        </a:rPr>
                        <a:t>Role</a:t>
                      </a:r>
                    </a:p>
                  </a:txBody>
                  <a:tcPr marL="91440" marR="91440" marT="45720" marB="45720">
                    <a:solidFill>
                      <a:srgbClr val="B00D68"/>
                    </a:solidFill>
                  </a:tcPr>
                </a:tc>
                <a:tc>
                  <a:txBody>
                    <a:bodyPr/>
                    <a:lstStyle/>
                    <a:p>
                      <a:r>
                        <a:rPr sz="1050" b="1">
                          <a:solidFill>
                            <a:srgbClr val="FFFFFF"/>
                          </a:solidFill>
                          <a:latin typeface="Inter"/>
                          <a:ea typeface="Inter"/>
                          <a:cs typeface="Inter"/>
                        </a:rPr>
                        <a:t>Primary access</a:t>
                      </a:r>
                    </a:p>
                  </a:txBody>
                  <a:tcPr marL="91440" marR="91440" marT="45720" marB="45720">
                    <a:solidFill>
                      <a:srgbClr val="B00D68"/>
                    </a:solidFill>
                  </a:tcPr>
                </a:tc>
                <a:tc>
                  <a:txBody>
                    <a:bodyPr/>
                    <a:lstStyle/>
                    <a:p>
                      <a:r>
                        <a:rPr sz="1050" b="1">
                          <a:solidFill>
                            <a:srgbClr val="FFFFFF"/>
                          </a:solidFill>
                          <a:latin typeface="Inter"/>
                          <a:ea typeface="Inter"/>
                          <a:cs typeface="Inter"/>
                        </a:rPr>
                        <a:t>Boundary</a:t>
                      </a:r>
                    </a:p>
                  </a:txBody>
                  <a:tcPr marL="91440" marR="91440" marT="45720" marB="45720">
                    <a:solidFill>
                      <a:srgbClr val="B00D68"/>
                    </a:solidFill>
                  </a:tcPr>
                </a:tc>
              </a:tr>
              <a:tr h="476250">
                <a:tc>
                  <a:txBody>
                    <a:bodyPr/>
                    <a:lstStyle/>
                    <a:p>
                      <a:r>
                        <a:rPr sz="975" b="1">
                          <a:solidFill>
                            <a:srgbClr val="1A1A2E"/>
                          </a:solidFill>
                          <a:latin typeface="Inter"/>
                          <a:ea typeface="Inter"/>
                          <a:cs typeface="Inter"/>
                        </a:rPr>
                        <a:t>FASCO system admin</a:t>
                      </a:r>
                    </a:p>
                  </a:txBody>
                  <a:tcPr marL="91440" marR="91440" marT="45720" marB="45720"/>
                </a:tc>
                <a:tc>
                  <a:txBody>
                    <a:bodyPr/>
                    <a:lstStyle/>
                    <a:p>
                      <a:r>
                        <a:rPr sz="938">
                          <a:solidFill>
                            <a:srgbClr val="5F6070"/>
                          </a:solidFill>
                          <a:latin typeface="Inter"/>
                          <a:ea typeface="Inter"/>
                          <a:cs typeface="Inter"/>
                        </a:rPr>
                        <a:t>All launch accounts and adoption indicators</a:t>
                      </a:r>
                    </a:p>
                  </a:txBody>
                  <a:tcPr marL="91440" marR="91440" marT="45720" marB="45720"/>
                </a:tc>
                <a:tc>
                  <a:txBody>
                    <a:bodyPr/>
                    <a:lstStyle/>
                    <a:p>
                      <a:r>
                        <a:rPr sz="938">
                          <a:solidFill>
                            <a:srgbClr val="5F6070"/>
                          </a:solidFill>
                          <a:latin typeface="Inter"/>
                          <a:ea typeface="Inter"/>
                          <a:cs typeface="Inter"/>
                        </a:rPr>
                        <a:t>Platform-wide oversight</a:t>
                      </a:r>
                    </a:p>
                  </a:txBody>
                  <a:tcPr marL="91440" marR="91440" marT="45720" marB="45720"/>
                </a:tc>
              </a:tr>
              <a:tr h="476250">
                <a:tc>
                  <a:txBody>
                    <a:bodyPr/>
                    <a:lstStyle/>
                    <a:p>
                      <a:r>
                        <a:rPr sz="975" b="1">
                          <a:solidFill>
                            <a:srgbClr val="1A1A2E"/>
                          </a:solidFill>
                          <a:latin typeface="Inter"/>
                          <a:ea typeface="Inter"/>
                          <a:cs typeface="Inter"/>
                        </a:rPr>
                        <a:t>District admin</a:t>
                      </a:r>
                    </a:p>
                  </a:txBody>
                  <a:tcPr marL="91440" marR="91440" marT="45720" marB="45720"/>
                </a:tc>
                <a:tc>
                  <a:txBody>
                    <a:bodyPr/>
                    <a:lstStyle/>
                    <a:p>
                      <a:r>
                        <a:rPr sz="938">
                          <a:solidFill>
                            <a:srgbClr val="5F6070"/>
                          </a:solidFill>
                          <a:latin typeface="Inter"/>
                          <a:ea typeface="Inter"/>
                          <a:cs typeface="Inter"/>
                        </a:rPr>
                        <a:t>Own district account, users, roles, and setup</a:t>
                      </a:r>
                    </a:p>
                  </a:txBody>
                  <a:tcPr marL="91440" marR="91440" marT="45720" marB="45720"/>
                </a:tc>
                <a:tc>
                  <a:txBody>
                    <a:bodyPr/>
                    <a:lstStyle/>
                    <a:p>
                      <a:r>
                        <a:rPr sz="938">
                          <a:solidFill>
                            <a:srgbClr val="5F6070"/>
                          </a:solidFill>
                          <a:latin typeface="Inter"/>
                          <a:ea typeface="Inter"/>
                          <a:cs typeface="Inter"/>
                        </a:rPr>
                        <a:t>Self-service within district</a:t>
                      </a:r>
                    </a:p>
                  </a:txBody>
                  <a:tcPr marL="91440" marR="91440" marT="45720" marB="45720"/>
                </a:tc>
              </a:tr>
              <a:tr h="476250">
                <a:tc>
                  <a:txBody>
                    <a:bodyPr/>
                    <a:lstStyle/>
                    <a:p>
                      <a:r>
                        <a:rPr sz="975" b="1">
                          <a:solidFill>
                            <a:srgbClr val="1A1A2E"/>
                          </a:solidFill>
                          <a:latin typeface="Inter"/>
                          <a:ea typeface="Inter"/>
                          <a:cs typeface="Inter"/>
                        </a:rPr>
                        <a:t>Site leader</a:t>
                      </a:r>
                    </a:p>
                  </a:txBody>
                  <a:tcPr marL="91440" marR="91440" marT="45720" marB="45720"/>
                </a:tc>
                <a:tc>
                  <a:txBody>
                    <a:bodyPr/>
                    <a:lstStyle/>
                    <a:p>
                      <a:r>
                        <a:rPr sz="938">
                          <a:solidFill>
                            <a:srgbClr val="5F6070"/>
                          </a:solidFill>
                          <a:latin typeface="Inter"/>
                          <a:ea typeface="Inter"/>
                          <a:cs typeface="Inter"/>
                        </a:rPr>
                        <a:t>School/team workflows and owned priorities</a:t>
                      </a:r>
                    </a:p>
                  </a:txBody>
                  <a:tcPr marL="91440" marR="91440" marT="45720" marB="45720"/>
                </a:tc>
                <a:tc>
                  <a:txBody>
                    <a:bodyPr/>
                    <a:lstStyle/>
                    <a:p>
                      <a:r>
                        <a:rPr sz="938">
                          <a:solidFill>
                            <a:srgbClr val="5F6070"/>
                          </a:solidFill>
                          <a:latin typeface="Inter"/>
                          <a:ea typeface="Inter"/>
                          <a:cs typeface="Inter"/>
                        </a:rPr>
                        <a:t>Scoped to assigned account</a:t>
                      </a:r>
                    </a:p>
                  </a:txBody>
                  <a:tcPr marL="91440" marR="91440" marT="45720" marB="45720"/>
                </a:tc>
              </a:tr>
              <a:tr h="476250">
                <a:tc>
                  <a:txBody>
                    <a:bodyPr/>
                    <a:lstStyle/>
                    <a:p>
                      <a:r>
                        <a:rPr sz="975" b="1">
                          <a:solidFill>
                            <a:srgbClr val="1A1A2E"/>
                          </a:solidFill>
                          <a:latin typeface="Inter"/>
                          <a:ea typeface="Inter"/>
                          <a:cs typeface="Inter"/>
                        </a:rPr>
                        <a:t>FASCO coach</a:t>
                      </a:r>
                    </a:p>
                  </a:txBody>
                  <a:tcPr marL="91440" marR="91440" marT="45720" marB="45720"/>
                </a:tc>
                <a:tc>
                  <a:txBody>
                    <a:bodyPr/>
                    <a:lstStyle/>
                    <a:p>
                      <a:r>
                        <a:rPr sz="938">
                          <a:solidFill>
                            <a:srgbClr val="5F6070"/>
                          </a:solidFill>
                          <a:latin typeface="Inter"/>
                          <a:ea typeface="Inter"/>
                          <a:cs typeface="Inter"/>
                        </a:rPr>
                        <a:t>Read-only assigned district progress</a:t>
                      </a:r>
                    </a:p>
                  </a:txBody>
                  <a:tcPr marL="91440" marR="91440" marT="45720" marB="45720"/>
                </a:tc>
                <a:tc>
                  <a:txBody>
                    <a:bodyPr/>
                    <a:lstStyle/>
                    <a:p>
                      <a:r>
                        <a:rPr sz="938">
                          <a:solidFill>
                            <a:srgbClr val="5F6070"/>
                          </a:solidFill>
                          <a:latin typeface="Inter"/>
                          <a:ea typeface="Inter"/>
                          <a:cs typeface="Inter"/>
                        </a:rPr>
                        <a:t>Cannot view unrelated districts</a:t>
                      </a:r>
                    </a:p>
                  </a:txBody>
                  <a:tcPr marL="91440" marR="91440" marT="45720" marB="45720"/>
                </a:tc>
              </a:tr>
              <a:tr h="476250">
                <a:tc>
                  <a:txBody>
                    <a:bodyPr/>
                    <a:lstStyle/>
                    <a:p>
                      <a:r>
                        <a:rPr sz="975" b="1">
                          <a:solidFill>
                            <a:srgbClr val="1A1A2E"/>
                          </a:solidFill>
                          <a:latin typeface="Inter"/>
                          <a:ea typeface="Inter"/>
                          <a:cs typeface="Inter"/>
                        </a:rPr>
                        <a:t>Team member</a:t>
                      </a:r>
                    </a:p>
                  </a:txBody>
                  <a:tcPr marL="91440" marR="91440" marT="45720" marB="45720"/>
                </a:tc>
                <a:tc>
                  <a:txBody>
                    <a:bodyPr/>
                    <a:lstStyle/>
                    <a:p>
                      <a:r>
                        <a:rPr sz="938">
                          <a:solidFill>
                            <a:srgbClr val="5F6070"/>
                          </a:solidFill>
                          <a:latin typeface="Inter"/>
                          <a:ea typeface="Inter"/>
                          <a:cs typeface="Inter"/>
                        </a:rPr>
                        <a:t>Assigned work, Huddles, Vitals, Rocks, and Tasks</a:t>
                      </a:r>
                    </a:p>
                  </a:txBody>
                  <a:tcPr marL="91440" marR="91440" marT="45720" marB="45720"/>
                </a:tc>
                <a:tc>
                  <a:txBody>
                    <a:bodyPr/>
                    <a:lstStyle/>
                    <a:p>
                      <a:r>
                        <a:rPr sz="938">
                          <a:solidFill>
                            <a:srgbClr val="5F6070"/>
                          </a:solidFill>
                          <a:latin typeface="Inter"/>
                          <a:ea typeface="Inter"/>
                          <a:cs typeface="Inter"/>
                        </a:rPr>
                        <a:t>Limited by role and team</a:t>
                      </a:r>
                    </a:p>
                  </a:txBody>
                  <a:tcPr marL="91440" marR="91440" marT="45720" marB="45720"/>
                </a:tc>
              </a:tr>
            </a:tbl>
          </a:graphicData>
        </a:graphic>
      </p:graphicFrame>
      <p:sp>
        <p:nvSpPr>
          <p:cNvPr id="9" name="">
            <a:extLst xmlns:a="http://schemas.openxmlformats.org/drawingml/2006/main">
              <a:ext uri="{FF2B5EF4-FFF2-40B4-BE49-F238E27FC236}">
                <a16:creationId xmlns:a16="http://schemas.microsoft.com/office/drawing/2014/main" id="{062B5A91-151D-4399-94F0-CB7A99EC37D9}"/>
              </a:ext>
            </a:extLst>
          </p:cNvPr>
          <p:cNvSpPr>
            <a:spLocks xmlns:a="http://schemas.openxmlformats.org/drawingml/2006/main" noGrp="1"/>
          </p:cNvSpPr>
          <p:nvPr/>
        </p:nvSpPr>
        <p:spPr>
          <a:xfrm xmlns:a="http://schemas.openxmlformats.org/drawingml/2006/main">
            <a:off x="2095500" y="5505450"/>
            <a:ext cx="8001000" cy="400050"/>
          </a:xfrm>
          <a:prstGeom xmlns:a="http://schemas.openxmlformats.org/drawingml/2006/main" prst="roundRect">
            <a:avLst>
              <a:gd name="adj" fmla="val 19048"/>
            </a:avLst>
          </a:prstGeom>
          <a:solidFill xmlns:a="http://schemas.openxmlformats.org/drawingml/2006/main">
            <a:srgbClr val="FFF2E8"/>
          </a:solidFill>
          <a:ln xmlns:a="http://schemas.openxmlformats.org/drawingml/2006/main" w="9525">
            <a:solidFill>
              <a:srgbClr val="FFD3B8"/>
            </a:solidFill>
            <a:prstDash val="solid"/>
          </a:ln>
        </p:spPr>
      </p:sp>
      <p:sp>
        <p:nvSpPr>
          <p:cNvPr id="10" name="">
            <a:extLst xmlns:a="http://schemas.openxmlformats.org/drawingml/2006/main">
              <a:ext uri="{FF2B5EF4-FFF2-40B4-BE49-F238E27FC236}">
                <a16:creationId xmlns:a16="http://schemas.microsoft.com/office/drawing/2014/main" id="{BB371580-9A6F-4EA1-A309-5EFC4C015C01}"/>
              </a:ext>
            </a:extLst>
          </p:cNvPr>
          <p:cNvSpPr>
            <a:spLocks xmlns:a="http://schemas.openxmlformats.org/drawingml/2006/main" noGrp="1"/>
          </p:cNvSpPr>
          <p:nvPr/>
        </p:nvSpPr>
        <p:spPr>
          <a:xfrm xmlns:a="http://schemas.openxmlformats.org/drawingml/2006/main">
            <a:off x="2362200" y="5619750"/>
            <a:ext cx="7429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4034"/>
          </a:bodyPr>
          <a:lstStyle xmlns:a="http://schemas.openxmlformats.org/drawingml/2006/main"/>
          <a:p xmlns:a="http://schemas.openxmlformats.org/drawingml/2006/main">
            <a:pPr algn="ctr">
              <a:lnSpc>
                <a:spcPct val="105000"/>
              </a:lnSpc>
              <a:buNone/>
              <a:defRPr sz="1275" b="1" i="0">
                <a:solidFill>
                  <a:srgbClr val="B00D68"/>
                </a:solidFill>
                <a:latin typeface="Inter"/>
                <a:ea typeface="Inter"/>
                <a:cs typeface="Inter"/>
              </a:defRPr>
            </a:pPr>
            <a:r>
              <a:rPr sz="1275" b="1" i="0">
                <a:solidFill>
                  <a:srgbClr val="B00D68"/>
                </a:solidFill>
                <a:latin typeface="Inter"/>
                <a:ea typeface="Inter"/>
                <a:cs typeface="Inter"/>
              </a:rPr>
              <a:t>Coach visibility is read-only and assignment-scoped by design.</a:t>
            </a:r>
          </a:p>
        </p:txBody>
      </p:sp>
    </p:spTree>
    <p:extLst>
      <p:ext uri="{BB962C8B-B14F-4D97-AF65-F5344CB8AC3E}">
        <p14:creationId xmlns:p14="http://schemas.microsoft.com/office/powerpoint/2010/main" val="1066245909"/>
      </p:ext>
    </p:extLst>
  </p:cSld>
</p:sld>
</file>

<file path=ppt/slides/slide8.xml><?xml version="1.0" encoding="utf-8"?>
<p:sld xmlns:p="http://schemas.openxmlformats.org/presentationml/2006/main">
  <p:cSld>
    <p:bg>
      <p:bgPr>
        <a:solidFill xmlns:a="http://schemas.openxmlformats.org/drawingml/2006/main">
          <a:srgbClr val="FAF8F5"/>
        </a:solidFill>
      </p:bgPr>
    </p:bg>
    <p:spTree>
      <p:nvGrpSpPr>
        <p:cNvPr id="1" name=""/>
        <p:cNvGrpSpPr/>
        <p:nvPr/>
      </p:nvGrpSpPr>
      <p:grpSpPr>
        <a:xfrm xmlns:a="http://schemas.openxmlformats.org/drawingml/2006/main"/>
      </p:grpSpPr>
      <p:pic>
        <p:nvPicPr>
          <p:cNvPr id="23" name=""/>
          <p:cNvPicPr>
            <a:picLocks xmlns:a="http://schemas.openxmlformats.org/drawingml/2006/main" noChangeAspect="1"/>
          </p:cNvPicPr>
          <p:nvPr/>
        </p:nvPicPr>
        <p:blipFill>
          <a:blip xmlns:r="http://schemas.openxmlformats.org/officeDocument/2006/relationships" xmlns:a="http://schemas.openxmlformats.org/drawingml/2006/main" r:embed="Rf2d5284cb7984312">
            <a:extLst>
              <a:ext uri="{96DAC541-7B7A-43D3-8B79-37D633B846F1}">
                <asvg:svgBlip xmlns:asvg="http://schemas.microsoft.com/office/drawing/2016/SVG/main" r:embed="R330ce8e5179b4035"/>
              </a:ext>
            </a:extLst>
          </a:blip>
          <a:stretch xmlns:a="http://schemas.openxmlformats.org/drawingml/2006/main"/>
        </p:blipFill>
        <p:spPr>
          <a:xfrm xmlns:a="http://schemas.openxmlformats.org/drawingml/2006/main">
            <a:off x="647700" y="381000"/>
            <a:ext cx="640080" cy="288036"/>
          </a:xfrm>
          <a:prstGeom xmlns:a="http://schemas.openxmlformats.org/drawingml/2006/main" prst="rect">
            <a:avLst/>
          </a:prstGeom>
        </p:spPr>
      </p:pic>
      <p:sp>
        <p:nvSpPr>
          <p:cNvPr id="2" name="">
            <a:extLst xmlns:a="http://schemas.openxmlformats.org/drawingml/2006/main">
              <a:ext uri="{FF2B5EF4-FFF2-40B4-BE49-F238E27FC236}">
                <a16:creationId xmlns:a16="http://schemas.microsoft.com/office/drawing/2014/main" id="{51ACF06A-DAC6-4B0C-AA20-06217502B8EC}"/>
              </a:ext>
            </a:extLst>
          </p:cNvPr>
          <p:cNvSpPr>
            <a:spLocks xmlns:a="http://schemas.openxmlformats.org/drawingml/2006/main" noGrp="1"/>
          </p:cNvSpPr>
          <p:nvPr/>
        </p:nvSpPr>
        <p:spPr>
          <a:xfrm xmlns:a="http://schemas.openxmlformats.org/drawingml/2006/main">
            <a:off x="1752600" y="457200"/>
            <a:ext cx="6667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B00D68"/>
                </a:solidFill>
                <a:latin typeface="Kode Mono"/>
                <a:ea typeface="Kode Mono"/>
                <a:cs typeface="Kode Mono"/>
              </a:defRPr>
            </a:pPr>
            <a:r>
              <a:rPr sz="825" b="1" i="0">
                <a:solidFill>
                  <a:srgbClr val="B00D68"/>
                </a:solidFill>
                <a:latin typeface="Kode Mono"/>
                <a:ea typeface="Kode Mono"/>
                <a:cs typeface="Kode Mono"/>
              </a:rPr>
              <a:t>LAUNCH PLAN</a:t>
            </a:r>
          </a:p>
        </p:txBody>
      </p:sp>
      <p:sp>
        <p:nvSpPr>
          <p:cNvPr id="3" name="">
            <a:extLst xmlns:a="http://schemas.openxmlformats.org/drawingml/2006/main">
              <a:ext uri="{FF2B5EF4-FFF2-40B4-BE49-F238E27FC236}">
                <a16:creationId xmlns:a16="http://schemas.microsoft.com/office/drawing/2014/main" id="{2025663A-4985-4075-B671-1735601709D5}"/>
              </a:ext>
            </a:extLst>
          </p:cNvPr>
          <p:cNvSpPr>
            <a:spLocks xmlns:a="http://schemas.openxmlformats.org/drawingml/2006/main" noGrp="1"/>
          </p:cNvSpPr>
          <p:nvPr/>
        </p:nvSpPr>
        <p:spPr>
          <a:xfrm xmlns:a="http://schemas.openxmlformats.org/drawingml/2006/main">
            <a:off x="647700" y="800100"/>
            <a:ext cx="8191500" cy="7429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95000"/>
              </a:lnSpc>
              <a:buNone/>
              <a:defRPr sz="2625" b="1" i="0">
                <a:solidFill>
                  <a:srgbClr val="1A1A2E"/>
                </a:solidFill>
                <a:latin typeface="Inter"/>
                <a:ea typeface="Inter"/>
                <a:cs typeface="Inter"/>
              </a:defRPr>
            </a:pPr>
            <a:r>
              <a:rPr sz="2625" b="1" i="0">
                <a:solidFill>
                  <a:srgbClr val="1A1A2E"/>
                </a:solidFill>
                <a:latin typeface="Inter"/>
                <a:ea typeface="Inter"/>
                <a:cs typeface="Inter"/>
              </a:rPr>
              <a:t>Timeline starts with late June v1 confirmation</a:t>
            </a:r>
          </a:p>
        </p:txBody>
      </p:sp>
      <p:sp>
        <p:nvSpPr>
          <p:cNvPr id="4" name="">
            <a:extLst xmlns:a="http://schemas.openxmlformats.org/drawingml/2006/main">
              <a:ext uri="{FF2B5EF4-FFF2-40B4-BE49-F238E27FC236}">
                <a16:creationId xmlns:a16="http://schemas.microsoft.com/office/drawing/2014/main" id="{A43FBB03-BE8D-4AC1-ABFF-29072D650589}"/>
              </a:ext>
            </a:extLst>
          </p:cNvPr>
          <p:cNvSpPr>
            <a:spLocks xmlns:a="http://schemas.openxmlformats.org/drawingml/2006/main" noGrp="1"/>
          </p:cNvSpPr>
          <p:nvPr/>
        </p:nvSpPr>
        <p:spPr>
          <a:xfrm xmlns:a="http://schemas.openxmlformats.org/drawingml/2006/main">
            <a:off x="647700" y="6438900"/>
            <a:ext cx="61912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8A96A6"/>
                </a:solidFill>
                <a:latin typeface="Inter"/>
                <a:ea typeface="Inter"/>
                <a:cs typeface="Inter"/>
              </a:defRPr>
            </a:pPr>
            <a:r>
              <a:rPr sz="825" b="1" i="0">
                <a:solidFill>
                  <a:srgbClr val="8A96A6"/>
                </a:solidFill>
                <a:latin typeface="Inter"/>
                <a:ea typeface="Inter"/>
                <a:cs typeface="Inter"/>
              </a:rPr>
              <a:t>Local Nerds | FASCO Alignment Hub | Proposal | June 15, 2026</a:t>
            </a:r>
          </a:p>
        </p:txBody>
      </p:sp>
      <p:sp>
        <p:nvSpPr>
          <p:cNvPr id="5" name="">
            <a:extLst xmlns:a="http://schemas.openxmlformats.org/drawingml/2006/main">
              <a:ext uri="{FF2B5EF4-FFF2-40B4-BE49-F238E27FC236}">
                <a16:creationId xmlns:a16="http://schemas.microsoft.com/office/drawing/2014/main" id="{E85D7173-0A74-4217-B450-9EA5127BF11F}"/>
              </a:ext>
            </a:extLst>
          </p:cNvPr>
          <p:cNvSpPr>
            <a:spLocks xmlns:a="http://schemas.openxmlformats.org/drawingml/2006/main" noGrp="1"/>
          </p:cNvSpPr>
          <p:nvPr/>
        </p:nvSpPr>
        <p:spPr>
          <a:xfrm xmlns:a="http://schemas.openxmlformats.org/drawingml/2006/main">
            <a:off x="11087100" y="6381750"/>
            <a:ext cx="4572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1" i="0">
                <a:solidFill>
                  <a:srgbClr val="8A96A6"/>
                </a:solidFill>
                <a:latin typeface="Inter"/>
                <a:ea typeface="Inter"/>
                <a:cs typeface="Inter"/>
              </a:defRPr>
            </a:pPr>
            <a:r>
              <a:rPr sz="975" b="1" i="0">
                <a:solidFill>
                  <a:srgbClr val="8A96A6"/>
                </a:solidFill>
                <a:latin typeface="Inter"/>
                <a:ea typeface="Inter"/>
                <a:cs typeface="Inter"/>
              </a:rPr>
              <a:t>08</a:t>
            </a:r>
          </a:p>
        </p:txBody>
      </p:sp>
      <p:sp>
        <p:nvSpPr>
          <p:cNvPr id="6" name="">
            <a:extLst xmlns:a="http://schemas.openxmlformats.org/drawingml/2006/main">
              <a:ext uri="{FF2B5EF4-FFF2-40B4-BE49-F238E27FC236}">
                <a16:creationId xmlns:a16="http://schemas.microsoft.com/office/drawing/2014/main" id="{B91466BD-788E-4EA0-9FCE-B942E94A2988}"/>
              </a:ext>
            </a:extLst>
          </p:cNvPr>
          <p:cNvSpPr>
            <a:spLocks xmlns:a="http://schemas.openxmlformats.org/drawingml/2006/main" noGrp="1"/>
          </p:cNvSpPr>
          <p:nvPr/>
        </p:nvSpPr>
        <p:spPr>
          <a:xfrm xmlns:a="http://schemas.openxmlformats.org/drawingml/2006/main">
            <a:off x="647700" y="6248400"/>
            <a:ext cx="10896600" cy="0"/>
          </a:xfrm>
          <a:prstGeom xmlns:a="http://schemas.openxmlformats.org/drawingml/2006/main" prst="line">
            <a:avLst/>
          </a:prstGeom>
          <a:noFill xmlns:a="http://schemas.openxmlformats.org/drawingml/2006/main"/>
          <a:ln xmlns:a="http://schemas.openxmlformats.org/drawingml/2006/main" w="9525">
            <a:solidFill>
              <a:srgbClr val="D8DEE8"/>
            </a:solidFill>
            <a:prstDash val="solid"/>
          </a:ln>
        </p:spPr>
      </p:sp>
      <p:sp>
        <p:nvSpPr>
          <p:cNvPr id="7" name="">
            <a:extLst xmlns:a="http://schemas.openxmlformats.org/drawingml/2006/main">
              <a:ext uri="{FF2B5EF4-FFF2-40B4-BE49-F238E27FC236}">
                <a16:creationId xmlns:a16="http://schemas.microsoft.com/office/drawing/2014/main" id="{8F362E31-E3D8-48B1-986B-B42097AD29D9}"/>
              </a:ext>
            </a:extLst>
          </p:cNvPr>
          <p:cNvSpPr>
            <a:spLocks xmlns:a="http://schemas.openxmlformats.org/drawingml/2006/main" noGrp="1"/>
          </p:cNvSpPr>
          <p:nvPr/>
        </p:nvSpPr>
        <p:spPr>
          <a:xfrm xmlns:a="http://schemas.openxmlformats.org/drawingml/2006/main">
            <a:off x="647700" y="1600200"/>
            <a:ext cx="8858250" cy="552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12000"/>
              </a:lnSpc>
              <a:buNone/>
              <a:defRPr sz="1350" b="0" i="0">
                <a:solidFill>
                  <a:srgbClr val="5F6070"/>
                </a:solidFill>
                <a:latin typeface="Inter"/>
                <a:ea typeface="Inter"/>
                <a:cs typeface="Inter"/>
              </a:defRPr>
            </a:pPr>
            <a:r>
              <a:rPr sz="1350" b="0" i="0">
                <a:solidFill>
                  <a:srgbClr val="5F6070"/>
                </a:solidFill>
                <a:latin typeface="Inter"/>
                <a:ea typeface="Inter"/>
                <a:cs typeface="Inter"/>
              </a:rPr>
              <a:t>The schedule assumes final v1 confirmation in the last week of June, then a July production build start with timely access to brand assets, SSO coordination, and starter launch data.</a:t>
            </a:r>
          </a:p>
        </p:txBody>
      </p:sp>
      <p:sp>
        <p:nvSpPr>
          <p:cNvPr id="8" name="">
            <a:extLst xmlns:a="http://schemas.openxmlformats.org/drawingml/2006/main">
              <a:ext uri="{FF2B5EF4-FFF2-40B4-BE49-F238E27FC236}">
                <a16:creationId xmlns:a16="http://schemas.microsoft.com/office/drawing/2014/main" id="{8E0389CF-7789-42C5-A222-7AD8863196B9}"/>
              </a:ext>
            </a:extLst>
          </p:cNvPr>
          <p:cNvSpPr>
            <a:spLocks xmlns:a="http://schemas.openxmlformats.org/drawingml/2006/main" noGrp="1"/>
          </p:cNvSpPr>
          <p:nvPr/>
        </p:nvSpPr>
        <p:spPr>
          <a:xfrm xmlns:a="http://schemas.openxmlformats.org/drawingml/2006/main">
            <a:off x="2171700" y="3105150"/>
            <a:ext cx="7810500" cy="0"/>
          </a:xfrm>
          <a:prstGeom xmlns:a="http://schemas.openxmlformats.org/drawingml/2006/main" prst="line">
            <a:avLst/>
          </a:prstGeom>
          <a:noFill xmlns:a="http://schemas.openxmlformats.org/drawingml/2006/main"/>
          <a:ln xmlns:a="http://schemas.openxmlformats.org/drawingml/2006/main" w="38100">
            <a:solidFill>
              <a:srgbClr val="CAD5E3"/>
            </a:solidFill>
            <a:prstDash val="solid"/>
          </a:ln>
        </p:spPr>
      </p:sp>
      <p:sp>
        <p:nvSpPr>
          <p:cNvPr id="9" name="">
            <a:extLst xmlns:a="http://schemas.openxmlformats.org/drawingml/2006/main">
              <a:ext uri="{FF2B5EF4-FFF2-40B4-BE49-F238E27FC236}">
                <a16:creationId xmlns:a16="http://schemas.microsoft.com/office/drawing/2014/main" id="{06DE31DC-850A-4908-B1A7-9B433E228C54}"/>
              </a:ext>
            </a:extLst>
          </p:cNvPr>
          <p:cNvSpPr>
            <a:spLocks xmlns:a="http://schemas.openxmlformats.org/drawingml/2006/main" noGrp="1"/>
          </p:cNvSpPr>
          <p:nvPr/>
        </p:nvSpPr>
        <p:spPr>
          <a:xfrm xmlns:a="http://schemas.openxmlformats.org/drawingml/2006/main">
            <a:off x="2000250" y="2952750"/>
            <a:ext cx="285750" cy="285750"/>
          </a:xfrm>
          <a:prstGeom xmlns:a="http://schemas.openxmlformats.org/drawingml/2006/main" prst="ellipse">
            <a:avLst/>
          </a:prstGeom>
          <a:solidFill xmlns:a="http://schemas.openxmlformats.org/drawingml/2006/main">
            <a:srgbClr val="40C9F7"/>
          </a:solidFill>
          <a:ln xmlns:a="http://schemas.openxmlformats.org/drawingml/2006/main" w="0">
            <a:noFill/>
            <a:prstDash val="solid"/>
          </a:ln>
        </p:spPr>
      </p:sp>
      <p:sp>
        <p:nvSpPr>
          <p:cNvPr id="10" name="">
            <a:extLst xmlns:a="http://schemas.openxmlformats.org/drawingml/2006/main">
              <a:ext uri="{FF2B5EF4-FFF2-40B4-BE49-F238E27FC236}">
                <a16:creationId xmlns:a16="http://schemas.microsoft.com/office/drawing/2014/main" id="{47B0DC2D-633D-44A8-BFB3-D3E38BE1A4F6}"/>
              </a:ext>
            </a:extLst>
          </p:cNvPr>
          <p:cNvSpPr>
            <a:spLocks xmlns:a="http://schemas.openxmlformats.org/drawingml/2006/main" noGrp="1"/>
          </p:cNvSpPr>
          <p:nvPr/>
        </p:nvSpPr>
        <p:spPr>
          <a:xfrm xmlns:a="http://schemas.openxmlformats.org/drawingml/2006/main">
            <a:off x="1333500" y="3390900"/>
            <a:ext cx="1619250" cy="304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Late June</a:t>
            </a:r>
          </a:p>
        </p:txBody>
      </p:sp>
      <p:sp>
        <p:nvSpPr>
          <p:cNvPr id="11" name="">
            <a:extLst xmlns:a="http://schemas.openxmlformats.org/drawingml/2006/main">
              <a:ext uri="{FF2B5EF4-FFF2-40B4-BE49-F238E27FC236}">
                <a16:creationId xmlns:a16="http://schemas.microsoft.com/office/drawing/2014/main" id="{1BEE38F5-A605-4B3E-9AC1-BED8F7DBC037}"/>
              </a:ext>
            </a:extLst>
          </p:cNvPr>
          <p:cNvSpPr>
            <a:spLocks xmlns:a="http://schemas.openxmlformats.org/drawingml/2006/main" noGrp="1"/>
          </p:cNvSpPr>
          <p:nvPr/>
        </p:nvSpPr>
        <p:spPr>
          <a:xfrm xmlns:a="http://schemas.openxmlformats.org/drawingml/2006/main">
            <a:off x="971550" y="3752850"/>
            <a:ext cx="2343150" cy="7810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12000"/>
              </a:lnSpc>
              <a:buNone/>
              <a:defRPr sz="975" b="0" i="0">
                <a:solidFill>
                  <a:srgbClr val="5F6070"/>
                </a:solidFill>
                <a:latin typeface="Inter"/>
                <a:ea typeface="Inter"/>
                <a:cs typeface="Inter"/>
              </a:defRPr>
            </a:pPr>
            <a:r>
              <a:rPr sz="975" b="0" i="0">
                <a:solidFill>
                  <a:srgbClr val="5F6070"/>
                </a:solidFill>
                <a:latin typeface="Inter"/>
                <a:ea typeface="Inter"/>
                <a:cs typeface="Inter"/>
              </a:rPr>
              <a:t>Confirm v1 scope, launch definition, priorities, access model, and client inputs required for build start.</a:t>
            </a:r>
          </a:p>
        </p:txBody>
      </p:sp>
      <p:sp>
        <p:nvSpPr>
          <p:cNvPr id="12" name="">
            <a:extLst xmlns:a="http://schemas.openxmlformats.org/drawingml/2006/main">
              <a:ext uri="{FF2B5EF4-FFF2-40B4-BE49-F238E27FC236}">
                <a16:creationId xmlns:a16="http://schemas.microsoft.com/office/drawing/2014/main" id="{98E03378-3AA9-410E-BF51-9DAB1F64F395}"/>
              </a:ext>
            </a:extLst>
          </p:cNvPr>
          <p:cNvSpPr>
            <a:spLocks xmlns:a="http://schemas.openxmlformats.org/drawingml/2006/main" noGrp="1"/>
          </p:cNvSpPr>
          <p:nvPr/>
        </p:nvSpPr>
        <p:spPr>
          <a:xfrm xmlns:a="http://schemas.openxmlformats.org/drawingml/2006/main">
            <a:off x="4953000" y="2952750"/>
            <a:ext cx="285750" cy="285750"/>
          </a:xfrm>
          <a:prstGeom xmlns:a="http://schemas.openxmlformats.org/drawingml/2006/main" prst="ellipse">
            <a:avLst/>
          </a:prstGeom>
          <a:solidFill xmlns:a="http://schemas.openxmlformats.org/drawingml/2006/main">
            <a:srgbClr val="B00D68"/>
          </a:solidFill>
          <a:ln xmlns:a="http://schemas.openxmlformats.org/drawingml/2006/main" w="0">
            <a:noFill/>
            <a:prstDash val="solid"/>
          </a:ln>
        </p:spPr>
      </p:sp>
      <p:sp>
        <p:nvSpPr>
          <p:cNvPr id="13" name="">
            <a:extLst xmlns:a="http://schemas.openxmlformats.org/drawingml/2006/main">
              <a:ext uri="{FF2B5EF4-FFF2-40B4-BE49-F238E27FC236}">
                <a16:creationId xmlns:a16="http://schemas.microsoft.com/office/drawing/2014/main" id="{A3B76407-F728-4C21-8BAA-1BC542B53BCF}"/>
              </a:ext>
            </a:extLst>
          </p:cNvPr>
          <p:cNvSpPr>
            <a:spLocks xmlns:a="http://schemas.openxmlformats.org/drawingml/2006/main" noGrp="1"/>
          </p:cNvSpPr>
          <p:nvPr/>
        </p:nvSpPr>
        <p:spPr>
          <a:xfrm xmlns:a="http://schemas.openxmlformats.org/drawingml/2006/main">
            <a:off x="4286250" y="3390900"/>
            <a:ext cx="1619250" cy="304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July</a:t>
            </a:r>
          </a:p>
        </p:txBody>
      </p:sp>
      <p:sp>
        <p:nvSpPr>
          <p:cNvPr id="14" name="">
            <a:extLst xmlns:a="http://schemas.openxmlformats.org/drawingml/2006/main">
              <a:ext uri="{FF2B5EF4-FFF2-40B4-BE49-F238E27FC236}">
                <a16:creationId xmlns:a16="http://schemas.microsoft.com/office/drawing/2014/main" id="{C938AF39-B49A-4C7C-B63C-AE33C715912B}"/>
              </a:ext>
            </a:extLst>
          </p:cNvPr>
          <p:cNvSpPr>
            <a:spLocks xmlns:a="http://schemas.openxmlformats.org/drawingml/2006/main" noGrp="1"/>
          </p:cNvSpPr>
          <p:nvPr/>
        </p:nvSpPr>
        <p:spPr>
          <a:xfrm xmlns:a="http://schemas.openxmlformats.org/drawingml/2006/main">
            <a:off x="3924300" y="3752850"/>
            <a:ext cx="2343150" cy="7810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12000"/>
              </a:lnSpc>
              <a:buNone/>
              <a:defRPr sz="975" b="0" i="0">
                <a:solidFill>
                  <a:srgbClr val="5F6070"/>
                </a:solidFill>
                <a:latin typeface="Inter"/>
                <a:ea typeface="Inter"/>
                <a:cs typeface="Inter"/>
              </a:defRPr>
            </a:pPr>
            <a:r>
              <a:rPr sz="975" b="0" i="0">
                <a:solidFill>
                  <a:srgbClr val="5F6070"/>
                </a:solidFill>
                <a:latin typeface="Inter"/>
                <a:ea typeface="Inter"/>
                <a:cs typeface="Inter"/>
              </a:rPr>
              <a:t>Start production build: hosting, database, deployment, tenant model, roles, access, core workflows, and emails.</a:t>
            </a:r>
          </a:p>
        </p:txBody>
      </p:sp>
      <p:sp>
        <p:nvSpPr>
          <p:cNvPr id="15" name="">
            <a:extLst xmlns:a="http://schemas.openxmlformats.org/drawingml/2006/main">
              <a:ext uri="{FF2B5EF4-FFF2-40B4-BE49-F238E27FC236}">
                <a16:creationId xmlns:a16="http://schemas.microsoft.com/office/drawing/2014/main" id="{09A4BA62-C3F2-419D-85D5-6FE79814712B}"/>
              </a:ext>
            </a:extLst>
          </p:cNvPr>
          <p:cNvSpPr>
            <a:spLocks xmlns:a="http://schemas.openxmlformats.org/drawingml/2006/main" noGrp="1"/>
          </p:cNvSpPr>
          <p:nvPr/>
        </p:nvSpPr>
        <p:spPr>
          <a:xfrm xmlns:a="http://schemas.openxmlformats.org/drawingml/2006/main">
            <a:off x="7905750" y="2952750"/>
            <a:ext cx="285750" cy="285750"/>
          </a:xfrm>
          <a:prstGeom xmlns:a="http://schemas.openxmlformats.org/drawingml/2006/main" prst="ellipse">
            <a:avLst/>
          </a:prstGeom>
          <a:solidFill xmlns:a="http://schemas.openxmlformats.org/drawingml/2006/main">
            <a:srgbClr val="059669"/>
          </a:solidFill>
          <a:ln xmlns:a="http://schemas.openxmlformats.org/drawingml/2006/main" w="0">
            <a:noFill/>
            <a:prstDash val="solid"/>
          </a:ln>
        </p:spPr>
      </p:sp>
      <p:sp>
        <p:nvSpPr>
          <p:cNvPr id="16" name="">
            <a:extLst xmlns:a="http://schemas.openxmlformats.org/drawingml/2006/main">
              <a:ext uri="{FF2B5EF4-FFF2-40B4-BE49-F238E27FC236}">
                <a16:creationId xmlns:a16="http://schemas.microsoft.com/office/drawing/2014/main" id="{689FF576-9045-417E-8B17-398F9C9D503B}"/>
              </a:ext>
            </a:extLst>
          </p:cNvPr>
          <p:cNvSpPr>
            <a:spLocks xmlns:a="http://schemas.openxmlformats.org/drawingml/2006/main" noGrp="1"/>
          </p:cNvSpPr>
          <p:nvPr/>
        </p:nvSpPr>
        <p:spPr>
          <a:xfrm xmlns:a="http://schemas.openxmlformats.org/drawingml/2006/main">
            <a:off x="7239000" y="3390900"/>
            <a:ext cx="1619250" cy="304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August</a:t>
            </a:r>
          </a:p>
        </p:txBody>
      </p:sp>
      <p:sp>
        <p:nvSpPr>
          <p:cNvPr id="17" name="">
            <a:extLst xmlns:a="http://schemas.openxmlformats.org/drawingml/2006/main">
              <a:ext uri="{FF2B5EF4-FFF2-40B4-BE49-F238E27FC236}">
                <a16:creationId xmlns:a16="http://schemas.microsoft.com/office/drawing/2014/main" id="{CAF41646-E41F-4B21-9183-2F4767906046}"/>
              </a:ext>
            </a:extLst>
          </p:cNvPr>
          <p:cNvSpPr>
            <a:spLocks xmlns:a="http://schemas.openxmlformats.org/drawingml/2006/main" noGrp="1"/>
          </p:cNvSpPr>
          <p:nvPr/>
        </p:nvSpPr>
        <p:spPr>
          <a:xfrm xmlns:a="http://schemas.openxmlformats.org/drawingml/2006/main">
            <a:off x="6877050" y="3752850"/>
            <a:ext cx="2343150" cy="7810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12000"/>
              </a:lnSpc>
              <a:buNone/>
              <a:defRPr sz="975" b="0" i="0">
                <a:solidFill>
                  <a:srgbClr val="5F6070"/>
                </a:solidFill>
                <a:latin typeface="Inter"/>
                <a:ea typeface="Inter"/>
                <a:cs typeface="Inter"/>
              </a:defRPr>
            </a:pPr>
            <a:r>
              <a:rPr sz="975" b="0" i="0">
                <a:solidFill>
                  <a:srgbClr val="5F6070"/>
                </a:solidFill>
                <a:latin typeface="Inter"/>
                <a:ea typeface="Inter"/>
                <a:cs typeface="Inter"/>
              </a:rPr>
              <a:t>Launch usable v1 for early districts, resolve blockers, verify roles, emails, data persistence, and Huddles.</a:t>
            </a:r>
          </a:p>
        </p:txBody>
      </p:sp>
      <p:sp>
        <p:nvSpPr>
          <p:cNvPr id="18" name="">
            <a:extLst xmlns:a="http://schemas.openxmlformats.org/drawingml/2006/main">
              <a:ext uri="{FF2B5EF4-FFF2-40B4-BE49-F238E27FC236}">
                <a16:creationId xmlns:a16="http://schemas.microsoft.com/office/drawing/2014/main" id="{02EE3509-6F08-491B-A825-FE1D383CC47D}"/>
              </a:ext>
            </a:extLst>
          </p:cNvPr>
          <p:cNvSpPr>
            <a:spLocks xmlns:a="http://schemas.openxmlformats.org/drawingml/2006/main" noGrp="1"/>
          </p:cNvSpPr>
          <p:nvPr/>
        </p:nvSpPr>
        <p:spPr>
          <a:xfrm xmlns:a="http://schemas.openxmlformats.org/drawingml/2006/main">
            <a:off x="10382250" y="2952750"/>
            <a:ext cx="285750" cy="285750"/>
          </a:xfrm>
          <a:prstGeom xmlns:a="http://schemas.openxmlformats.org/drawingml/2006/main" prst="ellipse">
            <a:avLst/>
          </a:prstGeom>
          <a:solidFill xmlns:a="http://schemas.openxmlformats.org/drawingml/2006/main">
            <a:srgbClr val="7C3AED"/>
          </a:solidFill>
          <a:ln xmlns:a="http://schemas.openxmlformats.org/drawingml/2006/main" w="0">
            <a:noFill/>
            <a:prstDash val="solid"/>
          </a:ln>
        </p:spPr>
      </p:sp>
      <p:sp>
        <p:nvSpPr>
          <p:cNvPr id="19" name="">
            <a:extLst xmlns:a="http://schemas.openxmlformats.org/drawingml/2006/main">
              <a:ext uri="{FF2B5EF4-FFF2-40B4-BE49-F238E27FC236}">
                <a16:creationId xmlns:a16="http://schemas.microsoft.com/office/drawing/2014/main" id="{EE72246C-D3E0-4DE1-8967-871BA618B935}"/>
              </a:ext>
            </a:extLst>
          </p:cNvPr>
          <p:cNvSpPr>
            <a:spLocks xmlns:a="http://schemas.openxmlformats.org/drawingml/2006/main" noGrp="1"/>
          </p:cNvSpPr>
          <p:nvPr/>
        </p:nvSpPr>
        <p:spPr>
          <a:xfrm xmlns:a="http://schemas.openxmlformats.org/drawingml/2006/main">
            <a:off x="9715500" y="3390900"/>
            <a:ext cx="1619250" cy="304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1350" b="1" i="0">
                <a:solidFill>
                  <a:srgbClr val="1A1A2E"/>
                </a:solidFill>
                <a:latin typeface="Inter"/>
                <a:ea typeface="Inter"/>
                <a:cs typeface="Inter"/>
              </a:defRPr>
            </a:pPr>
            <a:r>
              <a:rPr sz="1350" b="1" i="0">
                <a:solidFill>
                  <a:srgbClr val="1A1A2E"/>
                </a:solidFill>
                <a:latin typeface="Inter"/>
                <a:ea typeface="Inter"/>
                <a:cs typeface="Inter"/>
              </a:rPr>
              <a:t>Year one</a:t>
            </a:r>
          </a:p>
        </p:txBody>
      </p:sp>
      <p:sp>
        <p:nvSpPr>
          <p:cNvPr id="20" name="">
            <a:extLst xmlns:a="http://schemas.openxmlformats.org/drawingml/2006/main">
              <a:ext uri="{FF2B5EF4-FFF2-40B4-BE49-F238E27FC236}">
                <a16:creationId xmlns:a16="http://schemas.microsoft.com/office/drawing/2014/main" id="{10BE82FC-10C5-4A13-8C28-4169C7D61C03}"/>
              </a:ext>
            </a:extLst>
          </p:cNvPr>
          <p:cNvSpPr>
            <a:spLocks xmlns:a="http://schemas.openxmlformats.org/drawingml/2006/main" noGrp="1"/>
          </p:cNvSpPr>
          <p:nvPr/>
        </p:nvSpPr>
        <p:spPr>
          <a:xfrm xmlns:a="http://schemas.openxmlformats.org/drawingml/2006/main">
            <a:off x="9353550" y="3752850"/>
            <a:ext cx="2343150" cy="7810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12000"/>
              </a:lnSpc>
              <a:buNone/>
              <a:defRPr sz="975" b="0" i="0">
                <a:solidFill>
                  <a:srgbClr val="5F6070"/>
                </a:solidFill>
                <a:latin typeface="Inter"/>
                <a:ea typeface="Inter"/>
                <a:cs typeface="Inter"/>
              </a:defRPr>
            </a:pPr>
            <a:r>
              <a:rPr sz="975" b="0" i="0">
                <a:solidFill>
                  <a:srgbClr val="5F6070"/>
                </a:solidFill>
                <a:latin typeface="Inter"/>
                <a:ea typeface="Inter"/>
                <a:cs typeface="Inter"/>
              </a:rPr>
              <a:t>Managed platform stewardship, routine maintenance, backups, monitoring, reasonable support, and controlled improvements.</a:t>
            </a:r>
          </a:p>
        </p:txBody>
      </p:sp>
      <p:sp>
        <p:nvSpPr>
          <p:cNvPr id="21" name="">
            <a:extLst xmlns:a="http://schemas.openxmlformats.org/drawingml/2006/main">
              <a:ext uri="{FF2B5EF4-FFF2-40B4-BE49-F238E27FC236}">
                <a16:creationId xmlns:a16="http://schemas.microsoft.com/office/drawing/2014/main" id="{FCE70A47-2EA3-4CA7-A99A-A16542933F8C}"/>
              </a:ext>
            </a:extLst>
          </p:cNvPr>
          <p:cNvSpPr>
            <a:spLocks xmlns:a="http://schemas.openxmlformats.org/drawingml/2006/main" noGrp="1"/>
          </p:cNvSpPr>
          <p:nvPr/>
        </p:nvSpPr>
        <p:spPr>
          <a:xfrm xmlns:a="http://schemas.openxmlformats.org/drawingml/2006/main">
            <a:off x="1657350" y="5048250"/>
            <a:ext cx="8877300" cy="495300"/>
          </a:xfrm>
          <a:prstGeom xmlns:a="http://schemas.openxmlformats.org/drawingml/2006/main" prst="roundRect">
            <a:avLst>
              <a:gd name="adj" fmla="val 15385"/>
            </a:avLst>
          </a:prstGeom>
          <a:solidFill xmlns:a="http://schemas.openxmlformats.org/drawingml/2006/main">
            <a:srgbClr val="EEF4FB"/>
          </a:solidFill>
          <a:ln xmlns:a="http://schemas.openxmlformats.org/drawingml/2006/main" w="9525">
            <a:solidFill>
              <a:srgbClr val="CFE0F3"/>
            </a:solidFill>
            <a:prstDash val="solid"/>
          </a:ln>
        </p:spPr>
      </p:sp>
      <p:sp>
        <p:nvSpPr>
          <p:cNvPr id="22" name="">
            <a:extLst xmlns:a="http://schemas.openxmlformats.org/drawingml/2006/main">
              <a:ext uri="{FF2B5EF4-FFF2-40B4-BE49-F238E27FC236}">
                <a16:creationId xmlns:a16="http://schemas.microsoft.com/office/drawing/2014/main" id="{EF240737-8136-4518-A9FB-B2746F03BE3E}"/>
              </a:ext>
            </a:extLst>
          </p:cNvPr>
          <p:cNvSpPr>
            <a:spLocks xmlns:a="http://schemas.openxmlformats.org/drawingml/2006/main" noGrp="1"/>
          </p:cNvSpPr>
          <p:nvPr/>
        </p:nvSpPr>
        <p:spPr>
          <a:xfrm xmlns:a="http://schemas.openxmlformats.org/drawingml/2006/main">
            <a:off x="2095500" y="5210175"/>
            <a:ext cx="8020050" cy="2095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7302"/>
          </a:bodyPr>
          <a:lstStyle xmlns:a="http://schemas.openxmlformats.org/drawingml/2006/main"/>
          <a:p xmlns:a="http://schemas.openxmlformats.org/drawingml/2006/main">
            <a:pPr algn="ctr">
              <a:lnSpc>
                <a:spcPct val="105000"/>
              </a:lnSpc>
              <a:buNone/>
              <a:defRPr sz="1500" b="1" i="0">
                <a:solidFill>
                  <a:srgbClr val="B00D68"/>
                </a:solidFill>
                <a:latin typeface="Inter"/>
                <a:ea typeface="Inter"/>
                <a:cs typeface="Inter"/>
              </a:defRPr>
            </a:pPr>
            <a:r>
              <a:rPr sz="1500" b="1" i="0">
                <a:solidFill>
                  <a:srgbClr val="B00D68"/>
                </a:solidFill>
                <a:latin typeface="Inter"/>
                <a:ea typeface="Inter"/>
                <a:cs typeface="Inter"/>
              </a:rPr>
              <a:t>Usable v1 is the target. Full Ninety parity is not the target.</a:t>
            </a:r>
          </a:p>
        </p:txBody>
      </p:sp>
    </p:spTree>
    <p:extLst>
      <p:ext uri="{BB962C8B-B14F-4D97-AF65-F5344CB8AC3E}">
        <p14:creationId xmlns:p14="http://schemas.microsoft.com/office/powerpoint/2010/main" val="1815445293"/>
      </p:ext>
    </p:extLst>
  </p:cSld>
</p:sld>
</file>

<file path=ppt/slides/slide9.xml><?xml version="1.0" encoding="utf-8"?>
<p:sld xmlns:p="http://schemas.openxmlformats.org/presentationml/2006/main">
  <p:cSld>
    <p:bg>
      <p:bgPr>
        <a:solidFill xmlns:a="http://schemas.openxmlformats.org/drawingml/2006/main">
          <a:srgbClr val="FAF8F5"/>
        </a:solidFill>
      </p:bgPr>
    </p:bg>
    <p:spTree>
      <p:nvGrpSpPr>
        <p:cNvPr id="1" name=""/>
        <p:cNvGrpSpPr/>
        <p:nvPr/>
      </p:nvGrpSpPr>
      <p:grpSpPr>
        <a:xfrm xmlns:a="http://schemas.openxmlformats.org/drawingml/2006/main"/>
      </p:grpSpPr>
      <p:pic>
        <p:nvPicPr>
          <p:cNvPr id="20" name=""/>
          <p:cNvPicPr>
            <a:picLocks xmlns:a="http://schemas.openxmlformats.org/drawingml/2006/main" noChangeAspect="1"/>
          </p:cNvPicPr>
          <p:nvPr/>
        </p:nvPicPr>
        <p:blipFill>
          <a:blip xmlns:r="http://schemas.openxmlformats.org/officeDocument/2006/relationships" xmlns:a="http://schemas.openxmlformats.org/drawingml/2006/main" r:embed="Red2f7c0eee324502">
            <a:extLst>
              <a:ext uri="{96DAC541-7B7A-43D3-8B79-37D633B846F1}">
                <asvg:svgBlip xmlns:asvg="http://schemas.microsoft.com/office/drawing/2016/SVG/main" r:embed="R6647a5d9990c405d"/>
              </a:ext>
            </a:extLst>
          </a:blip>
          <a:stretch xmlns:a="http://schemas.openxmlformats.org/drawingml/2006/main"/>
        </p:blipFill>
        <p:spPr>
          <a:xfrm xmlns:a="http://schemas.openxmlformats.org/drawingml/2006/main">
            <a:off x="647700" y="381000"/>
            <a:ext cx="640080" cy="288036"/>
          </a:xfrm>
          <a:prstGeom xmlns:a="http://schemas.openxmlformats.org/drawingml/2006/main" prst="rect">
            <a:avLst/>
          </a:prstGeom>
        </p:spPr>
      </p:pic>
      <p:sp>
        <p:nvSpPr>
          <p:cNvPr id="2" name="">
            <a:extLst xmlns:a="http://schemas.openxmlformats.org/drawingml/2006/main">
              <a:ext uri="{FF2B5EF4-FFF2-40B4-BE49-F238E27FC236}">
                <a16:creationId xmlns:a16="http://schemas.microsoft.com/office/drawing/2014/main" id="{8F2BCC97-8A9A-4E04-942F-E758C04E6C07}"/>
              </a:ext>
            </a:extLst>
          </p:cNvPr>
          <p:cNvSpPr>
            <a:spLocks xmlns:a="http://schemas.openxmlformats.org/drawingml/2006/main" noGrp="1"/>
          </p:cNvSpPr>
          <p:nvPr/>
        </p:nvSpPr>
        <p:spPr>
          <a:xfrm xmlns:a="http://schemas.openxmlformats.org/drawingml/2006/main">
            <a:off x="1752600" y="457200"/>
            <a:ext cx="666750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B00D68"/>
                </a:solidFill>
                <a:latin typeface="Kode Mono"/>
                <a:ea typeface="Kode Mono"/>
                <a:cs typeface="Kode Mono"/>
              </a:defRPr>
            </a:pPr>
            <a:r>
              <a:rPr sz="825" b="1" i="0">
                <a:solidFill>
                  <a:srgbClr val="B00D68"/>
                </a:solidFill>
                <a:latin typeface="Kode Mono"/>
                <a:ea typeface="Kode Mono"/>
                <a:cs typeface="Kode Mono"/>
              </a:rPr>
              <a:t>COMMERCIAL TERMS</a:t>
            </a:r>
          </a:p>
        </p:txBody>
      </p:sp>
      <p:sp>
        <p:nvSpPr>
          <p:cNvPr id="3" name="">
            <a:extLst xmlns:a="http://schemas.openxmlformats.org/drawingml/2006/main">
              <a:ext uri="{FF2B5EF4-FFF2-40B4-BE49-F238E27FC236}">
                <a16:creationId xmlns:a16="http://schemas.microsoft.com/office/drawing/2014/main" id="{92C0FF29-E612-4983-B1BA-10E01E5BE821}"/>
              </a:ext>
            </a:extLst>
          </p:cNvPr>
          <p:cNvSpPr>
            <a:spLocks xmlns:a="http://schemas.openxmlformats.org/drawingml/2006/main" noGrp="1"/>
          </p:cNvSpPr>
          <p:nvPr/>
        </p:nvSpPr>
        <p:spPr>
          <a:xfrm xmlns:a="http://schemas.openxmlformats.org/drawingml/2006/main">
            <a:off x="647700" y="800100"/>
            <a:ext cx="8191500" cy="7429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7744"/>
          </a:bodyPr>
          <a:lstStyle xmlns:a="http://schemas.openxmlformats.org/drawingml/2006/main"/>
          <a:p xmlns:a="http://schemas.openxmlformats.org/drawingml/2006/main">
            <a:pPr algn="l">
              <a:lnSpc>
                <a:spcPct val="95000"/>
              </a:lnSpc>
              <a:buNone/>
              <a:defRPr sz="2625" b="1" i="0">
                <a:solidFill>
                  <a:srgbClr val="1A1A2E"/>
                </a:solidFill>
                <a:latin typeface="Inter"/>
                <a:ea typeface="Inter"/>
                <a:cs typeface="Inter"/>
              </a:defRPr>
            </a:pPr>
            <a:r>
              <a:rPr sz="2625" b="1" i="0">
                <a:solidFill>
                  <a:srgbClr val="1A1A2E"/>
                </a:solidFill>
                <a:latin typeface="Inter"/>
                <a:ea typeface="Inter"/>
                <a:cs typeface="Inter"/>
              </a:rPr>
              <a:t>Investment aligns build and managed year-one support</a:t>
            </a:r>
          </a:p>
        </p:txBody>
      </p:sp>
      <p:sp>
        <p:nvSpPr>
          <p:cNvPr id="4" name="">
            <a:extLst xmlns:a="http://schemas.openxmlformats.org/drawingml/2006/main">
              <a:ext uri="{FF2B5EF4-FFF2-40B4-BE49-F238E27FC236}">
                <a16:creationId xmlns:a16="http://schemas.microsoft.com/office/drawing/2014/main" id="{3B19A7D3-215B-4D23-A08A-EC91FEF3E5F0}"/>
              </a:ext>
            </a:extLst>
          </p:cNvPr>
          <p:cNvSpPr>
            <a:spLocks xmlns:a="http://schemas.openxmlformats.org/drawingml/2006/main" noGrp="1"/>
          </p:cNvSpPr>
          <p:nvPr/>
        </p:nvSpPr>
        <p:spPr>
          <a:xfrm xmlns:a="http://schemas.openxmlformats.org/drawingml/2006/main">
            <a:off x="647700" y="6438900"/>
            <a:ext cx="6191250" cy="1714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l">
              <a:lnSpc>
                <a:spcPct val="105000"/>
              </a:lnSpc>
              <a:buNone/>
              <a:defRPr sz="825" b="1" i="0">
                <a:solidFill>
                  <a:srgbClr val="8A96A6"/>
                </a:solidFill>
                <a:latin typeface="Inter"/>
                <a:ea typeface="Inter"/>
                <a:cs typeface="Inter"/>
              </a:defRPr>
            </a:pPr>
            <a:r>
              <a:rPr sz="825" b="1" i="0">
                <a:solidFill>
                  <a:srgbClr val="8A96A6"/>
                </a:solidFill>
                <a:latin typeface="Inter"/>
                <a:ea typeface="Inter"/>
                <a:cs typeface="Inter"/>
              </a:rPr>
              <a:t>Local Nerds | FASCO Alignment Hub | Proposal | June 15, 2026</a:t>
            </a:r>
          </a:p>
        </p:txBody>
      </p:sp>
      <p:sp>
        <p:nvSpPr>
          <p:cNvPr id="5" name="">
            <a:extLst xmlns:a="http://schemas.openxmlformats.org/drawingml/2006/main">
              <a:ext uri="{FF2B5EF4-FFF2-40B4-BE49-F238E27FC236}">
                <a16:creationId xmlns:a16="http://schemas.microsoft.com/office/drawing/2014/main" id="{38892309-4832-4FEF-A319-6D70A9D7C29A}"/>
              </a:ext>
            </a:extLst>
          </p:cNvPr>
          <p:cNvSpPr>
            <a:spLocks xmlns:a="http://schemas.openxmlformats.org/drawingml/2006/main" noGrp="1"/>
          </p:cNvSpPr>
          <p:nvPr/>
        </p:nvSpPr>
        <p:spPr>
          <a:xfrm xmlns:a="http://schemas.openxmlformats.org/drawingml/2006/main">
            <a:off x="11087100" y="6381750"/>
            <a:ext cx="4572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r">
              <a:lnSpc>
                <a:spcPct val="105000"/>
              </a:lnSpc>
              <a:buNone/>
              <a:defRPr sz="975" b="1" i="0">
                <a:solidFill>
                  <a:srgbClr val="8A96A6"/>
                </a:solidFill>
                <a:latin typeface="Inter"/>
                <a:ea typeface="Inter"/>
                <a:cs typeface="Inter"/>
              </a:defRPr>
            </a:pPr>
            <a:r>
              <a:rPr sz="975" b="1" i="0">
                <a:solidFill>
                  <a:srgbClr val="8A96A6"/>
                </a:solidFill>
                <a:latin typeface="Inter"/>
                <a:ea typeface="Inter"/>
                <a:cs typeface="Inter"/>
              </a:rPr>
              <a:t>09</a:t>
            </a:r>
          </a:p>
        </p:txBody>
      </p:sp>
      <p:sp>
        <p:nvSpPr>
          <p:cNvPr id="6" name="">
            <a:extLst xmlns:a="http://schemas.openxmlformats.org/drawingml/2006/main">
              <a:ext uri="{FF2B5EF4-FFF2-40B4-BE49-F238E27FC236}">
                <a16:creationId xmlns:a16="http://schemas.microsoft.com/office/drawing/2014/main" id="{2E13A581-5F51-4022-B20D-2CF9252D1EF0}"/>
              </a:ext>
            </a:extLst>
          </p:cNvPr>
          <p:cNvSpPr>
            <a:spLocks xmlns:a="http://schemas.openxmlformats.org/drawingml/2006/main" noGrp="1"/>
          </p:cNvSpPr>
          <p:nvPr/>
        </p:nvSpPr>
        <p:spPr>
          <a:xfrm xmlns:a="http://schemas.openxmlformats.org/drawingml/2006/main">
            <a:off x="647700" y="6248400"/>
            <a:ext cx="10896600" cy="0"/>
          </a:xfrm>
          <a:prstGeom xmlns:a="http://schemas.openxmlformats.org/drawingml/2006/main" prst="line">
            <a:avLst/>
          </a:prstGeom>
          <a:noFill xmlns:a="http://schemas.openxmlformats.org/drawingml/2006/main"/>
          <a:ln xmlns:a="http://schemas.openxmlformats.org/drawingml/2006/main" w="9525">
            <a:solidFill>
              <a:srgbClr val="D8DEE8"/>
            </a:solidFill>
            <a:prstDash val="solid"/>
          </a:ln>
        </p:spPr>
      </p:sp>
      <p:sp>
        <p:nvSpPr>
          <p:cNvPr id="7" name="">
            <a:extLst xmlns:a="http://schemas.openxmlformats.org/drawingml/2006/main">
              <a:ext uri="{FF2B5EF4-FFF2-40B4-BE49-F238E27FC236}">
                <a16:creationId xmlns:a16="http://schemas.microsoft.com/office/drawing/2014/main" id="{2CF7105C-6B5C-4C06-9D36-75C0C2380F54}"/>
              </a:ext>
            </a:extLst>
          </p:cNvPr>
          <p:cNvSpPr>
            <a:spLocks xmlns:a="http://schemas.openxmlformats.org/drawingml/2006/main" noGrp="1"/>
          </p:cNvSpPr>
          <p:nvPr/>
        </p:nvSpPr>
        <p:spPr>
          <a:xfrm xmlns:a="http://schemas.openxmlformats.org/drawingml/2006/main">
            <a:off x="647700" y="1600200"/>
            <a:ext cx="8953500" cy="4000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6806"/>
          </a:bodyPr>
          <a:lstStyle xmlns:a="http://schemas.openxmlformats.org/drawingml/2006/main"/>
          <a:p xmlns:a="http://schemas.openxmlformats.org/drawingml/2006/main">
            <a:pPr algn="l">
              <a:lnSpc>
                <a:spcPct val="112000"/>
              </a:lnSpc>
              <a:buNone/>
              <a:defRPr sz="1350" b="0" i="0">
                <a:solidFill>
                  <a:srgbClr val="5F6070"/>
                </a:solidFill>
                <a:latin typeface="Inter"/>
                <a:ea typeface="Inter"/>
                <a:cs typeface="Inter"/>
              </a:defRPr>
            </a:pPr>
            <a:r>
              <a:rPr sz="1350" b="0" i="0">
                <a:solidFill>
                  <a:srgbClr val="5F6070"/>
                </a:solidFill>
                <a:latin typeface="Inter"/>
                <a:ea typeface="Inter"/>
                <a:cs typeface="Inter"/>
              </a:rPr>
              <a:t>The monthly component is part of the year-one productization and managed platform obligation. It is not an unlimited feature-development retainer.</a:t>
            </a:r>
          </a:p>
        </p:txBody>
      </p:sp>
      <p:sp>
        <p:nvSpPr>
          <p:cNvPr id="8" name="">
            <a:extLst xmlns:a="http://schemas.openxmlformats.org/drawingml/2006/main">
              <a:ext uri="{FF2B5EF4-FFF2-40B4-BE49-F238E27FC236}">
                <a16:creationId xmlns:a16="http://schemas.microsoft.com/office/drawing/2014/main" id="{546350BB-86D0-4062-9908-51A7A7344448}"/>
              </a:ext>
            </a:extLst>
          </p:cNvPr>
          <p:cNvSpPr>
            <a:spLocks xmlns:a="http://schemas.openxmlformats.org/drawingml/2006/main" noGrp="1"/>
          </p:cNvSpPr>
          <p:nvPr/>
        </p:nvSpPr>
        <p:spPr>
          <a:xfrm xmlns:a="http://schemas.openxmlformats.org/drawingml/2006/main">
            <a:off x="781050" y="2495550"/>
            <a:ext cx="3143250" cy="1657350"/>
          </a:xfrm>
          <a:prstGeom xmlns:a="http://schemas.openxmlformats.org/drawingml/2006/main" prst="roundRect">
            <a:avLst>
              <a:gd name="adj" fmla="val 4598"/>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9" name="">
            <a:extLst xmlns:a="http://schemas.openxmlformats.org/drawingml/2006/main">
              <a:ext uri="{FF2B5EF4-FFF2-40B4-BE49-F238E27FC236}">
                <a16:creationId xmlns:a16="http://schemas.microsoft.com/office/drawing/2014/main" id="{6ABA5EE8-B871-4C3A-897D-9E1FDB30229E}"/>
              </a:ext>
            </a:extLst>
          </p:cNvPr>
          <p:cNvSpPr>
            <a:spLocks xmlns:a="http://schemas.openxmlformats.org/drawingml/2006/main" noGrp="1"/>
          </p:cNvSpPr>
          <p:nvPr/>
        </p:nvSpPr>
        <p:spPr>
          <a:xfrm xmlns:a="http://schemas.openxmlformats.org/drawingml/2006/main">
            <a:off x="1047750" y="2876550"/>
            <a:ext cx="2571750" cy="533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3300" b="1" i="0">
                <a:solidFill>
                  <a:srgbClr val="40C9F7"/>
                </a:solidFill>
                <a:latin typeface="Inter"/>
                <a:ea typeface="Inter"/>
                <a:cs typeface="Inter"/>
              </a:defRPr>
            </a:pPr>
            <a:r>
              <a:rPr sz="3300" b="1" i="0">
                <a:solidFill>
                  <a:srgbClr val="40C9F7"/>
                </a:solidFill>
                <a:latin typeface="Inter"/>
                <a:ea typeface="Inter"/>
                <a:cs typeface="Inter"/>
              </a:rPr>
              <a:t>$7,535</a:t>
            </a:r>
          </a:p>
        </p:txBody>
      </p:sp>
      <p:sp>
        <p:nvSpPr>
          <p:cNvPr id="10" name="">
            <a:extLst xmlns:a="http://schemas.openxmlformats.org/drawingml/2006/main">
              <a:ext uri="{FF2B5EF4-FFF2-40B4-BE49-F238E27FC236}">
                <a16:creationId xmlns:a16="http://schemas.microsoft.com/office/drawing/2014/main" id="{3182BBCE-44D6-4F75-9485-9833FB98766A}"/>
              </a:ext>
            </a:extLst>
          </p:cNvPr>
          <p:cNvSpPr>
            <a:spLocks xmlns:a="http://schemas.openxmlformats.org/drawingml/2006/main" noGrp="1"/>
          </p:cNvSpPr>
          <p:nvPr/>
        </p:nvSpPr>
        <p:spPr>
          <a:xfrm xmlns:a="http://schemas.openxmlformats.org/drawingml/2006/main">
            <a:off x="1047750" y="3486150"/>
            <a:ext cx="2571750" cy="2476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1275" b="1" i="0">
                <a:solidFill>
                  <a:srgbClr val="1A1A2E"/>
                </a:solidFill>
                <a:latin typeface="Inter"/>
                <a:ea typeface="Inter"/>
                <a:cs typeface="Inter"/>
              </a:defRPr>
            </a:pPr>
            <a:r>
              <a:rPr sz="1275" b="1" i="0">
                <a:solidFill>
                  <a:srgbClr val="1A1A2E"/>
                </a:solidFill>
                <a:latin typeface="Inter"/>
                <a:ea typeface="Inter"/>
                <a:cs typeface="Inter"/>
              </a:rPr>
              <a:t>Due at project start</a:t>
            </a:r>
          </a:p>
        </p:txBody>
      </p:sp>
      <p:sp>
        <p:nvSpPr>
          <p:cNvPr id="11" name="">
            <a:extLst xmlns:a="http://schemas.openxmlformats.org/drawingml/2006/main">
              <a:ext uri="{FF2B5EF4-FFF2-40B4-BE49-F238E27FC236}">
                <a16:creationId xmlns:a16="http://schemas.microsoft.com/office/drawing/2014/main" id="{96CD380F-E622-4B25-94A0-B63E091DE8F9}"/>
              </a:ext>
            </a:extLst>
          </p:cNvPr>
          <p:cNvSpPr>
            <a:spLocks xmlns:a="http://schemas.openxmlformats.org/drawingml/2006/main" noGrp="1"/>
          </p:cNvSpPr>
          <p:nvPr/>
        </p:nvSpPr>
        <p:spPr>
          <a:xfrm xmlns:a="http://schemas.openxmlformats.org/drawingml/2006/main">
            <a:off x="4514850" y="2495550"/>
            <a:ext cx="3143250" cy="1657350"/>
          </a:xfrm>
          <a:prstGeom xmlns:a="http://schemas.openxmlformats.org/drawingml/2006/main" prst="roundRect">
            <a:avLst>
              <a:gd name="adj" fmla="val 4598"/>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2" name="">
            <a:extLst xmlns:a="http://schemas.openxmlformats.org/drawingml/2006/main">
              <a:ext uri="{FF2B5EF4-FFF2-40B4-BE49-F238E27FC236}">
                <a16:creationId xmlns:a16="http://schemas.microsoft.com/office/drawing/2014/main" id="{E9C12A3B-19D0-46D4-AF7F-1546AFC36E7E}"/>
              </a:ext>
            </a:extLst>
          </p:cNvPr>
          <p:cNvSpPr>
            <a:spLocks xmlns:a="http://schemas.openxmlformats.org/drawingml/2006/main" noGrp="1"/>
          </p:cNvSpPr>
          <p:nvPr/>
        </p:nvSpPr>
        <p:spPr>
          <a:xfrm xmlns:a="http://schemas.openxmlformats.org/drawingml/2006/main">
            <a:off x="4781550" y="2876550"/>
            <a:ext cx="2571750" cy="533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3300" b="1" i="0">
                <a:solidFill>
                  <a:srgbClr val="B00D68"/>
                </a:solidFill>
                <a:latin typeface="Inter"/>
                <a:ea typeface="Inter"/>
                <a:cs typeface="Inter"/>
              </a:defRPr>
            </a:pPr>
            <a:r>
              <a:rPr sz="3300" b="1" i="0">
                <a:solidFill>
                  <a:srgbClr val="B00D68"/>
                </a:solidFill>
                <a:latin typeface="Inter"/>
                <a:ea typeface="Inter"/>
                <a:cs typeface="Inter"/>
              </a:rPr>
              <a:t>$5,555</a:t>
            </a:r>
          </a:p>
        </p:txBody>
      </p:sp>
      <p:sp>
        <p:nvSpPr>
          <p:cNvPr id="13" name="">
            <a:extLst xmlns:a="http://schemas.openxmlformats.org/drawingml/2006/main">
              <a:ext uri="{FF2B5EF4-FFF2-40B4-BE49-F238E27FC236}">
                <a16:creationId xmlns:a16="http://schemas.microsoft.com/office/drawing/2014/main" id="{B88E7E24-6B57-4021-B1F3-06102FDCEC24}"/>
              </a:ext>
            </a:extLst>
          </p:cNvPr>
          <p:cNvSpPr>
            <a:spLocks xmlns:a="http://schemas.openxmlformats.org/drawingml/2006/main" noGrp="1"/>
          </p:cNvSpPr>
          <p:nvPr/>
        </p:nvSpPr>
        <p:spPr>
          <a:xfrm xmlns:a="http://schemas.openxmlformats.org/drawingml/2006/main">
            <a:off x="4781550" y="3486150"/>
            <a:ext cx="2571750" cy="2476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1275" b="1" i="0">
                <a:solidFill>
                  <a:srgbClr val="1A1A2E"/>
                </a:solidFill>
                <a:latin typeface="Inter"/>
                <a:ea typeface="Inter"/>
                <a:cs typeface="Inter"/>
              </a:defRPr>
            </a:pPr>
            <a:r>
              <a:rPr sz="1275" b="1" i="0">
                <a:solidFill>
                  <a:srgbClr val="1A1A2E"/>
                </a:solidFill>
                <a:latin typeface="Inter"/>
                <a:ea typeface="Inter"/>
                <a:cs typeface="Inter"/>
              </a:rPr>
              <a:t>Due at launch</a:t>
            </a:r>
          </a:p>
        </p:txBody>
      </p:sp>
      <p:sp>
        <p:nvSpPr>
          <p:cNvPr id="14" name="">
            <a:extLst xmlns:a="http://schemas.openxmlformats.org/drawingml/2006/main">
              <a:ext uri="{FF2B5EF4-FFF2-40B4-BE49-F238E27FC236}">
                <a16:creationId xmlns:a16="http://schemas.microsoft.com/office/drawing/2014/main" id="{2025C6A5-86F3-4CE3-BD3B-CBAF605791F8}"/>
              </a:ext>
            </a:extLst>
          </p:cNvPr>
          <p:cNvSpPr>
            <a:spLocks xmlns:a="http://schemas.openxmlformats.org/drawingml/2006/main" noGrp="1"/>
          </p:cNvSpPr>
          <p:nvPr/>
        </p:nvSpPr>
        <p:spPr>
          <a:xfrm xmlns:a="http://schemas.openxmlformats.org/drawingml/2006/main">
            <a:off x="8248650" y="2495550"/>
            <a:ext cx="3143250" cy="1657350"/>
          </a:xfrm>
          <a:prstGeom xmlns:a="http://schemas.openxmlformats.org/drawingml/2006/main" prst="roundRect">
            <a:avLst>
              <a:gd name="adj" fmla="val 4598"/>
            </a:avLst>
          </a:prstGeom>
          <a:solidFill xmlns:a="http://schemas.openxmlformats.org/drawingml/2006/main">
            <a:srgbClr val="FFFFFF"/>
          </a:solidFill>
          <a:ln xmlns:a="http://schemas.openxmlformats.org/drawingml/2006/main" w="9525">
            <a:solidFill>
              <a:srgbClr val="E6E0D8"/>
            </a:solid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5" name="">
            <a:extLst xmlns:a="http://schemas.openxmlformats.org/drawingml/2006/main">
              <a:ext uri="{FF2B5EF4-FFF2-40B4-BE49-F238E27FC236}">
                <a16:creationId xmlns:a16="http://schemas.microsoft.com/office/drawing/2014/main" id="{485E6832-4ACD-43D2-B06F-70B64FB092CD}"/>
              </a:ext>
            </a:extLst>
          </p:cNvPr>
          <p:cNvSpPr>
            <a:spLocks xmlns:a="http://schemas.openxmlformats.org/drawingml/2006/main" noGrp="1"/>
          </p:cNvSpPr>
          <p:nvPr/>
        </p:nvSpPr>
        <p:spPr>
          <a:xfrm xmlns:a="http://schemas.openxmlformats.org/drawingml/2006/main">
            <a:off x="8515350" y="2876550"/>
            <a:ext cx="2571750" cy="533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3300" b="1" i="0">
                <a:solidFill>
                  <a:srgbClr val="059669"/>
                </a:solidFill>
                <a:latin typeface="Inter"/>
                <a:ea typeface="Inter"/>
                <a:cs typeface="Inter"/>
              </a:defRPr>
            </a:pPr>
            <a:r>
              <a:rPr sz="3300" b="1" i="0">
                <a:solidFill>
                  <a:srgbClr val="059669"/>
                </a:solidFill>
                <a:latin typeface="Inter"/>
                <a:ea typeface="Inter"/>
                <a:cs typeface="Inter"/>
              </a:rPr>
              <a:t>$1,215</a:t>
            </a:r>
          </a:p>
        </p:txBody>
      </p:sp>
      <p:sp>
        <p:nvSpPr>
          <p:cNvPr id="16" name="">
            <a:extLst xmlns:a="http://schemas.openxmlformats.org/drawingml/2006/main">
              <a:ext uri="{FF2B5EF4-FFF2-40B4-BE49-F238E27FC236}">
                <a16:creationId xmlns:a16="http://schemas.microsoft.com/office/drawing/2014/main" id="{671D88EF-6770-4280-8F2C-E4AB86D895C6}"/>
              </a:ext>
            </a:extLst>
          </p:cNvPr>
          <p:cNvSpPr>
            <a:spLocks xmlns:a="http://schemas.openxmlformats.org/drawingml/2006/main" noGrp="1"/>
          </p:cNvSpPr>
          <p:nvPr/>
        </p:nvSpPr>
        <p:spPr>
          <a:xfrm xmlns:a="http://schemas.openxmlformats.org/drawingml/2006/main">
            <a:off x="8515350" y="3486150"/>
            <a:ext cx="2571750" cy="2476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100000"/>
          </a:bodyPr>
          <a:lstStyle xmlns:a="http://schemas.openxmlformats.org/drawingml/2006/main"/>
          <a:p xmlns:a="http://schemas.openxmlformats.org/drawingml/2006/main">
            <a:pPr algn="ctr">
              <a:lnSpc>
                <a:spcPct val="105000"/>
              </a:lnSpc>
              <a:buNone/>
              <a:defRPr sz="1275" b="1" i="0">
                <a:solidFill>
                  <a:srgbClr val="1A1A2E"/>
                </a:solidFill>
                <a:latin typeface="Inter"/>
                <a:ea typeface="Inter"/>
                <a:cs typeface="Inter"/>
              </a:defRPr>
            </a:pPr>
            <a:r>
              <a:rPr sz="1275" b="1" i="0">
                <a:solidFill>
                  <a:srgbClr val="1A1A2E"/>
                </a:solidFill>
                <a:latin typeface="Inter"/>
                <a:ea typeface="Inter"/>
                <a:cs typeface="Inter"/>
              </a:rPr>
              <a:t>Per month for 12 months</a:t>
            </a:r>
          </a:p>
        </p:txBody>
      </p:sp>
      <p:sp>
        <p:nvSpPr>
          <p:cNvPr id="17" name="">
            <a:extLst xmlns:a="http://schemas.openxmlformats.org/drawingml/2006/main">
              <a:ext uri="{FF2B5EF4-FFF2-40B4-BE49-F238E27FC236}">
                <a16:creationId xmlns:a16="http://schemas.microsoft.com/office/drawing/2014/main" id="{626E7B0A-582E-47EA-98A8-5B39D484FD30}"/>
              </a:ext>
            </a:extLst>
          </p:cNvPr>
          <p:cNvSpPr>
            <a:spLocks xmlns:a="http://schemas.openxmlformats.org/drawingml/2006/main" noGrp="1"/>
          </p:cNvSpPr>
          <p:nvPr/>
        </p:nvSpPr>
        <p:spPr>
          <a:xfrm xmlns:a="http://schemas.openxmlformats.org/drawingml/2006/main">
            <a:off x="2609850" y="4610100"/>
            <a:ext cx="6953250" cy="704850"/>
          </a:xfrm>
          <a:prstGeom xmlns:a="http://schemas.openxmlformats.org/drawingml/2006/main" prst="roundRect">
            <a:avLst>
              <a:gd name="adj" fmla="val 13514"/>
            </a:avLst>
          </a:prstGeom>
          <a:solidFill xmlns:a="http://schemas.openxmlformats.org/drawingml/2006/main">
            <a:srgbClr val="B00D68"/>
          </a:solidFill>
          <a:ln xmlns:a="http://schemas.openxmlformats.org/drawingml/2006/main" w="0">
            <a:noFill/>
            <a:prstDash val="solid"/>
          </a:ln>
        </p:spPr>
        <p:style>
          <a:lnRef xmlns:a="http://schemas.openxmlformats.org/drawingml/2006/main" idx="0"/>
          <a:fillRef xmlns:a="http://schemas.openxmlformats.org/drawingml/2006/main" idx="0"/>
          <a:effectRef xmlns:a="http://schemas.openxmlformats.org/drawingml/2006/main" idx="4"/>
          <a:fontRef xmlns:a="http://schemas.openxmlformats.org/drawingml/2006/main" idx="major"/>
        </p:style>
      </p:sp>
      <p:sp>
        <p:nvSpPr>
          <p:cNvPr id="18" name="">
            <a:extLst xmlns:a="http://schemas.openxmlformats.org/drawingml/2006/main">
              <a:ext uri="{FF2B5EF4-FFF2-40B4-BE49-F238E27FC236}">
                <a16:creationId xmlns:a16="http://schemas.microsoft.com/office/drawing/2014/main" id="{E68370FD-C85F-4015-834C-EAFC8D49F27F}"/>
              </a:ext>
            </a:extLst>
          </p:cNvPr>
          <p:cNvSpPr>
            <a:spLocks xmlns:a="http://schemas.openxmlformats.org/drawingml/2006/main" noGrp="1"/>
          </p:cNvSpPr>
          <p:nvPr/>
        </p:nvSpPr>
        <p:spPr>
          <a:xfrm xmlns:a="http://schemas.openxmlformats.org/drawingml/2006/main">
            <a:off x="3067050" y="4791075"/>
            <a:ext cx="6038850" cy="323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89947"/>
          </a:bodyPr>
          <a:lstStyle xmlns:a="http://schemas.openxmlformats.org/drawingml/2006/main"/>
          <a:p xmlns:a="http://schemas.openxmlformats.org/drawingml/2006/main">
            <a:pPr algn="ctr">
              <a:lnSpc>
                <a:spcPct val="105000"/>
              </a:lnSpc>
              <a:buNone/>
              <a:defRPr sz="2250" b="1" i="0">
                <a:solidFill>
                  <a:srgbClr val="FFFFFF"/>
                </a:solidFill>
                <a:latin typeface="Inter"/>
                <a:ea typeface="Inter"/>
                <a:cs typeface="Inter"/>
              </a:defRPr>
            </a:pPr>
            <a:r>
              <a:rPr sz="2250" b="1" i="0">
                <a:solidFill>
                  <a:srgbClr val="FFFFFF"/>
                </a:solidFill>
                <a:latin typeface="Inter"/>
                <a:ea typeface="Inter"/>
                <a:cs typeface="Inter"/>
              </a:rPr>
              <a:t>$27,670 total build investment</a:t>
            </a:r>
          </a:p>
        </p:txBody>
      </p:sp>
      <p:sp>
        <p:nvSpPr>
          <p:cNvPr id="19" name="">
            <a:extLst xmlns:a="http://schemas.openxmlformats.org/drawingml/2006/main">
              <a:ext uri="{FF2B5EF4-FFF2-40B4-BE49-F238E27FC236}">
                <a16:creationId xmlns:a16="http://schemas.microsoft.com/office/drawing/2014/main" id="{17B3A0F4-028B-4C3A-A276-FA532EAE0A08}"/>
              </a:ext>
            </a:extLst>
          </p:cNvPr>
          <p:cNvSpPr>
            <a:spLocks xmlns:a="http://schemas.openxmlformats.org/drawingml/2006/main" noGrp="1"/>
          </p:cNvSpPr>
          <p:nvPr/>
        </p:nvSpPr>
        <p:spPr>
          <a:xfrm xmlns:a="http://schemas.openxmlformats.org/drawingml/2006/main">
            <a:off x="1885950" y="5543550"/>
            <a:ext cx="8420100" cy="323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lIns="0" tIns="0" rIns="0" bIns="0" anchor="t">
            <a:normAutofit fontScale="91991"/>
          </a:bodyPr>
          <a:lstStyle xmlns:a="http://schemas.openxmlformats.org/drawingml/2006/main"/>
          <a:p xmlns:a="http://schemas.openxmlformats.org/drawingml/2006/main">
            <a:pPr algn="ctr">
              <a:lnSpc>
                <a:spcPct val="110000"/>
              </a:lnSpc>
              <a:buNone/>
              <a:defRPr sz="1050" b="0" i="0">
                <a:solidFill>
                  <a:srgbClr val="5F6070"/>
                </a:solidFill>
                <a:latin typeface="Inter"/>
                <a:ea typeface="Inter"/>
                <a:cs typeface="Inter"/>
              </a:defRPr>
            </a:pPr>
            <a:r>
              <a:rPr sz="1050" b="0" i="0">
                <a:solidFill>
                  <a:srgbClr val="5F6070"/>
                </a:solidFill>
                <a:latin typeface="Inter"/>
                <a:ea typeface="Inter"/>
                <a:cs typeface="Inter"/>
              </a:rPr>
              <a:t>Includes first-year hosting coordination, maintenance, security monitoring, backups, dependency updates, reasonable support, and production stewardship.</a:t>
            </a:r>
          </a:p>
        </p:txBody>
      </p:sp>
    </p:spTree>
    <p:extLst>
      <p:ext uri="{BB962C8B-B14F-4D97-AF65-F5344CB8AC3E}">
        <p14:creationId xmlns:p14="http://schemas.microsoft.com/office/powerpoint/2010/main" val="848396993"/>
      </p:ext>
    </p:extLst>
  </p:cSld>
</p:sld>
</file>

<file path=ppt/theme/theme1.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gradFill>
          <a:gsLst>
            <a:gs pos="0">
              <a:schemeClr val="phClr">
                <a:tint val="67000"/>
                <a:lumMod val="110000"/>
                <a:satMod val="105000"/>
              </a:schemeClr>
            </a:gs>
            <a:gs pos="50000">
              <a:schemeClr val="phClr">
                <a:tint val="73000"/>
                <a:lumMod val="105000"/>
                <a:satMod val="103000"/>
              </a:schemeClr>
            </a:gs>
            <a:gs pos="100000">
              <a:schemeClr val="phClr">
                <a:tint val="81000"/>
                <a:lumMod val="105000"/>
                <a:satMod val="109000"/>
              </a:schemeClr>
            </a:gs>
          </a:gsLst>
          <a:lin ang="5400000" scaled="0"/>
        </a:gradFill>
        <a:gradFill>
          <a:gsLst>
            <a:gs pos="0">
              <a:schemeClr val="phClr">
                <a:tint val="94000"/>
                <a:lumMod val="102000"/>
                <a:satMod val="103000"/>
              </a:schemeClr>
            </a:gs>
            <a:gs pos="50000">
              <a:schemeClr val="phClr">
                <a:shade val="100000"/>
                <a:lumMod val="100000"/>
                <a:satMod val="110000"/>
              </a:schemeClr>
            </a:gs>
            <a:gs pos="100000">
              <a:schemeClr val="phClr">
                <a:shade val="78000"/>
                <a:lumMod val="99000"/>
                <a:satMod val="120000"/>
              </a:schemeClr>
            </a:gs>
          </a:gsLst>
          <a:lin ang="5400000" scaled="0"/>
        </a:gra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docProps/app.xml><?xml version="1.0" encoding="utf-8"?>
<ap:Properties xmlns:ap="http://schemas.openxmlformats.org/officeDocument/2006/extended-properties">
  <ap:Application>Walnut Exporter</ap:Application>
  <ap:PresentationFormat>Converted Presentation</ap:PresentationFormat>
  <ap:Slides>0</ap:Slides>
  <ap:Notes>0</ap:Notes>
  <ap:HiddenSlides>0</ap:HiddenSlides>
  <ap:SharedDoc>false</ap:SharedDoc>
  <ap:DocSecurity>0</ap:DocSecurity>
</ap:Properties>
</file>

<file path=docProps/core.xml><?xml version="1.0" encoding="utf-8"?>
<coreProperties xmlns:dc="http://purl.org/dc/elements/1.1/" xmlns:dcterms="http://purl.org/dc/terms/" xmlns:xsi="http://www.w3.org/2001/XMLSchema-instance" xmlns="http://schemas.openxmlformats.org/package/2006/metadata/core-properties">
  <dc:creator>Walnut Exporter</dc:creator>
  <lastModifiedBy>Walnut Exporter</lastModifiedBy>
  <dc:title>Presentation</dc:title>
  <dcterms:created xsi:type="dcterms:W3CDTF">2026-06-15T21:25:38.4320000Z</dcterms:created>
  <dcterms:modified xsi:type="dcterms:W3CDTF">2026-06-15T21:25:38.4320000Z</dcterms:modified>
</coreProperties>
</file>